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14"/>
  </p:notesMasterIdLst>
  <p:sldIdLst>
    <p:sldId id="270" r:id="rId5"/>
    <p:sldId id="257" r:id="rId6"/>
    <p:sldId id="260" r:id="rId7"/>
    <p:sldId id="267" r:id="rId8"/>
    <p:sldId id="266" r:id="rId9"/>
    <p:sldId id="268" r:id="rId10"/>
    <p:sldId id="263" r:id="rId11"/>
    <p:sldId id="265" r:id="rId12"/>
    <p:sldId id="262" r:id="rId13"/>
  </p:sldIdLst>
  <p:sldSz cx="7556500" cy="106934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HGSGothicE" panose="020B0900000000000000" pitchFamily="34" charset="-128"/>
      <p:regular r:id="rId19"/>
    </p:embeddedFont>
    <p:embeddedFont>
      <p:font typeface="Lato" panose="020F0502020204030203" pitchFamily="34" charset="0"/>
      <p:regular r:id="rId20"/>
      <p:bold r:id="rId21"/>
      <p:italic r:id="rId22"/>
      <p:boldItalic r:id="rId23"/>
    </p:embeddedFont>
    <p:embeddedFont>
      <p:font typeface="League Gothic" panose="020B0604020202020204" charset="0"/>
      <p:regular r:id="rId24"/>
      <p:italic r:id="rId25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4116AF-CC43-435B-BDBE-286EAB6B3610}" v="44" dt="2022-04-25T19:24:35.65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Aucun style, grille du tableau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>
        <p:scale>
          <a:sx n="80" d="100"/>
          <a:sy n="80" d="100"/>
        </p:scale>
        <p:origin x="1280" y="-15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font" Target="fonts/font4.fntdata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font" Target="fonts/font7.fntdata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0.fntdata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F943B2-0430-4218-A1C0-9371D97450FA}" type="datetimeFigureOut">
              <a:rPr lang="fr-FR" smtClean="0"/>
              <a:t>27/04/2022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156D53-F42B-4DE8-9A64-525558A3405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9797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156D53-F42B-4DE8-9A64-525558A3405B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3286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‹N°›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extérieur, eau, assis, bateau&#10;&#10;Description générée automatiquement">
            <a:extLst>
              <a:ext uri="{FF2B5EF4-FFF2-40B4-BE49-F238E27FC236}">
                <a16:creationId xmlns:a16="http://schemas.microsoft.com/office/drawing/2014/main" id="{23894DC1-1DCE-414B-8820-5D25B61CBED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7" y="6188528"/>
            <a:ext cx="7561634" cy="4238903"/>
          </a:xfrm>
          <a:prstGeom prst="rect">
            <a:avLst/>
          </a:prstGeom>
        </p:spPr>
      </p:pic>
      <p:pic>
        <p:nvPicPr>
          <p:cNvPr id="1030" name="Picture 6" descr="Legislação Correlata - Programa de Eficiência Energética - ANEEL">
            <a:extLst>
              <a:ext uri="{FF2B5EF4-FFF2-40B4-BE49-F238E27FC236}">
                <a16:creationId xmlns:a16="http://schemas.microsoft.com/office/drawing/2014/main" id="{D7E72262-3679-4068-ADBC-BA056B741D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135" y="2224249"/>
            <a:ext cx="7561635" cy="3885664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9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305691" y="199716"/>
            <a:ext cx="1915572" cy="1197231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254051" y="3898900"/>
            <a:ext cx="6495999" cy="66096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6472"/>
              </a:lnSpc>
            </a:pPr>
            <a:r>
              <a:rPr lang="en-US" sz="4400" spc="1403" dirty="0">
                <a:latin typeface="League Gothic"/>
              </a:rPr>
              <a:t>PREPARATORY DOCUMENT</a:t>
            </a:r>
          </a:p>
          <a:p>
            <a:pPr>
              <a:lnSpc>
                <a:spcPts val="6472"/>
              </a:lnSpc>
            </a:pPr>
            <a:r>
              <a:rPr lang="en-US" sz="4400" spc="1403" dirty="0">
                <a:latin typeface="League Gothic"/>
              </a:rPr>
              <a:t> </a:t>
            </a:r>
          </a:p>
          <a:p>
            <a:pPr>
              <a:lnSpc>
                <a:spcPts val="6472"/>
              </a:lnSpc>
            </a:pPr>
            <a:endParaRPr lang="en-US" sz="4400" spc="1403" dirty="0">
              <a:latin typeface="League Gothic"/>
            </a:endParaRPr>
          </a:p>
          <a:p>
            <a:pPr>
              <a:lnSpc>
                <a:spcPts val="6472"/>
              </a:lnSpc>
            </a:pPr>
            <a:r>
              <a:rPr lang="en-US" sz="4400" spc="1403" dirty="0">
                <a:latin typeface="League Gothic"/>
              </a:rPr>
              <a:t>ÁGUAS DE JOINVILLE</a:t>
            </a:r>
          </a:p>
          <a:p>
            <a:pPr>
              <a:lnSpc>
                <a:spcPts val="6472"/>
              </a:lnSpc>
            </a:pPr>
            <a:r>
              <a:rPr lang="en-US" sz="4400" spc="1403" dirty="0">
                <a:latin typeface="League Gothic"/>
              </a:rPr>
              <a:t>SUPPLIERS’MEETINGS </a:t>
            </a:r>
          </a:p>
          <a:p>
            <a:pPr>
              <a:lnSpc>
                <a:spcPts val="6472"/>
              </a:lnSpc>
            </a:pPr>
            <a:endParaRPr lang="en-US" sz="3000" spc="1403" dirty="0">
              <a:latin typeface="League Gothic"/>
            </a:endParaRPr>
          </a:p>
          <a:p>
            <a:pPr>
              <a:lnSpc>
                <a:spcPts val="6472"/>
              </a:lnSpc>
            </a:pPr>
            <a:r>
              <a:rPr lang="en-US" sz="4400" spc="1403" dirty="0">
                <a:latin typeface="League Gothic"/>
              </a:rPr>
              <a:t>BRAZIL</a:t>
            </a:r>
          </a:p>
        </p:txBody>
      </p:sp>
      <p:pic>
        <p:nvPicPr>
          <p:cNvPr id="1032" name="Picture 8" descr="Adesivo Bandeira do Brasil - Unidade - Race Custom - Peças para Motos  Custom e Café Racer">
            <a:extLst>
              <a:ext uri="{FF2B5EF4-FFF2-40B4-BE49-F238E27FC236}">
                <a16:creationId xmlns:a16="http://schemas.microsoft.com/office/drawing/2014/main" id="{D06F8A16-5ED9-462F-9D1B-40C3122297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8" t="26658" r="12190" b="26290"/>
          <a:stretch/>
        </p:blipFill>
        <p:spPr bwMode="auto">
          <a:xfrm>
            <a:off x="2402066" y="9915811"/>
            <a:ext cx="487199" cy="29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8AD9F2AD-3250-493A-8BCB-78C7D8AA897D}"/>
              </a:ext>
            </a:extLst>
          </p:cNvPr>
          <p:cNvSpPr txBox="1"/>
          <p:nvPr/>
        </p:nvSpPr>
        <p:spPr>
          <a:xfrm>
            <a:off x="5601795" y="8728044"/>
            <a:ext cx="1843694" cy="6761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algn="r">
              <a:lnSpc>
                <a:spcPts val="6472"/>
              </a:lnSpc>
              <a:defRPr sz="4400" spc="1403">
                <a:solidFill>
                  <a:srgbClr val="EFF0F2"/>
                </a:solidFill>
                <a:latin typeface="League Gothic"/>
              </a:defRPr>
            </a:lvl1pPr>
          </a:lstStyle>
          <a:p>
            <a:r>
              <a:rPr lang="pt-BR" sz="1500" dirty="0">
                <a:solidFill>
                  <a:schemeClr val="tx1"/>
                </a:solidFill>
              </a:rPr>
              <a:t>PARTNER</a:t>
            </a:r>
            <a:endParaRPr lang="fr-FR" sz="1500" dirty="0">
              <a:solidFill>
                <a:schemeClr val="tx1"/>
              </a:solidFill>
            </a:endParaRPr>
          </a:p>
        </p:txBody>
      </p:sp>
      <p:pic>
        <p:nvPicPr>
          <p:cNvPr id="9" name="Picture 2">
            <a:extLst>
              <a:ext uri="{FF2B5EF4-FFF2-40B4-BE49-F238E27FC236}">
                <a16:creationId xmlns:a16="http://schemas.microsoft.com/office/drawing/2014/main" id="{88B1A3EB-6D4E-4487-B591-356B266524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10" r="4029" b="20733"/>
          <a:stretch/>
        </p:blipFill>
        <p:spPr bwMode="auto">
          <a:xfrm>
            <a:off x="6011677" y="9496711"/>
            <a:ext cx="1330583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AA726265-2DB5-41E4-B77B-75B1BD0B1FA2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5" r="9286"/>
          <a:stretch/>
        </p:blipFill>
        <p:spPr>
          <a:xfrm>
            <a:off x="5601795" y="184870"/>
            <a:ext cx="1941660" cy="1197232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7DE8934-9394-4C93-B7D3-440008F196E3}"/>
              </a:ext>
            </a:extLst>
          </p:cNvPr>
          <p:cNvSpPr/>
          <p:nvPr/>
        </p:nvSpPr>
        <p:spPr>
          <a:xfrm>
            <a:off x="4811" y="0"/>
            <a:ext cx="1608861" cy="1072203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8" name="TextBox 8"/>
          <p:cNvSpPr txBox="1"/>
          <p:nvPr/>
        </p:nvSpPr>
        <p:spPr>
          <a:xfrm>
            <a:off x="2663059" y="375975"/>
            <a:ext cx="4981267" cy="6016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74"/>
              </a:lnSpc>
            </a:pPr>
            <a:r>
              <a:rPr lang="en-US" sz="3553" spc="71" dirty="0">
                <a:solidFill>
                  <a:srgbClr val="002060"/>
                </a:solidFill>
                <a:latin typeface="League Gothic"/>
              </a:rPr>
              <a:t>CAJ SUPPLIERS’ MEETINGS 2022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2445231" y="1088533"/>
            <a:ext cx="4204477" cy="2896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Lato"/>
              </a:rPr>
              <a:t>6</a:t>
            </a:r>
            <a:r>
              <a:rPr lang="en-US" sz="1800" baseline="30000" dirty="0">
                <a:solidFill>
                  <a:srgbClr val="000000"/>
                </a:solidFill>
                <a:latin typeface="Lato"/>
              </a:rPr>
              <a:t>th</a:t>
            </a:r>
            <a:r>
              <a:rPr lang="en-US" sz="1800" dirty="0">
                <a:solidFill>
                  <a:srgbClr val="000000"/>
                </a:solidFill>
                <a:latin typeface="Lato"/>
              </a:rPr>
              <a:t>  - 10</a:t>
            </a:r>
            <a:r>
              <a:rPr lang="en-US" sz="1800" baseline="30000" dirty="0">
                <a:solidFill>
                  <a:srgbClr val="000000"/>
                </a:solidFill>
                <a:latin typeface="Lato"/>
              </a:rPr>
              <a:t>th</a:t>
            </a:r>
            <a:r>
              <a:rPr lang="en-US" sz="1800" dirty="0">
                <a:solidFill>
                  <a:srgbClr val="000000"/>
                </a:solidFill>
                <a:latin typeface="Lato"/>
              </a:rPr>
              <a:t>  June 2022 – France 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73477" y="9338135"/>
            <a:ext cx="1418773" cy="961565"/>
            <a:chOff x="0" y="0"/>
            <a:chExt cx="448971" cy="30428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48971" cy="304287"/>
            </a:xfrm>
            <a:custGeom>
              <a:avLst/>
              <a:gdLst/>
              <a:ahLst/>
              <a:cxnLst/>
              <a:rect l="l" t="t" r="r" b="b"/>
              <a:pathLst>
                <a:path w="448971" h="304287">
                  <a:moveTo>
                    <a:pt x="0" y="0"/>
                  </a:moveTo>
                  <a:lnTo>
                    <a:pt x="448971" y="0"/>
                  </a:lnTo>
                  <a:lnTo>
                    <a:pt x="448971" y="304287"/>
                  </a:lnTo>
                  <a:lnTo>
                    <a:pt x="0" y="30428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17" name="TextBox 17"/>
          <p:cNvSpPr txBox="1"/>
          <p:nvPr/>
        </p:nvSpPr>
        <p:spPr>
          <a:xfrm rot="16200000">
            <a:off x="-2672041" y="3834548"/>
            <a:ext cx="7756549" cy="5988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pt-BR" sz="8000" spc="48" dirty="0">
                <a:solidFill>
                  <a:srgbClr val="FFFFFF"/>
                </a:solidFill>
                <a:latin typeface="League Gothic"/>
              </a:rPr>
              <a:t>COMPANY PROFILE</a:t>
            </a:r>
            <a:endParaRPr lang="en-US" sz="8000" spc="48" dirty="0">
              <a:solidFill>
                <a:srgbClr val="FFFFFF"/>
              </a:solidFill>
              <a:latin typeface="League Gothic"/>
            </a:endParaRPr>
          </a:p>
        </p:txBody>
      </p:sp>
      <p:pic>
        <p:nvPicPr>
          <p:cNvPr id="28" name="Picture 2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7510" y="9450995"/>
            <a:ext cx="1277286" cy="798304"/>
          </a:xfrm>
          <a:prstGeom prst="rect">
            <a:avLst/>
          </a:prstGeom>
        </p:spPr>
      </p:pic>
      <p:grpSp>
        <p:nvGrpSpPr>
          <p:cNvPr id="31" name="Group 31"/>
          <p:cNvGrpSpPr/>
          <p:nvPr/>
        </p:nvGrpSpPr>
        <p:grpSpPr>
          <a:xfrm>
            <a:off x="15797" y="8789944"/>
            <a:ext cx="1415786" cy="376585"/>
            <a:chOff x="0" y="0"/>
            <a:chExt cx="2148576" cy="571500"/>
          </a:xfrm>
        </p:grpSpPr>
        <p:sp>
          <p:nvSpPr>
            <p:cNvPr id="32" name="Freeform 32"/>
            <p:cNvSpPr/>
            <p:nvPr/>
          </p:nvSpPr>
          <p:spPr>
            <a:xfrm>
              <a:off x="0" y="255270"/>
              <a:ext cx="2148576" cy="69850"/>
            </a:xfrm>
            <a:custGeom>
              <a:avLst/>
              <a:gdLst/>
              <a:ahLst/>
              <a:cxnLst/>
              <a:rect l="l" t="t" r="r" b="b"/>
              <a:pathLst>
                <a:path w="2148576" h="69850">
                  <a:moveTo>
                    <a:pt x="1857746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148576" y="69850"/>
                  </a:lnTo>
                  <a:lnTo>
                    <a:pt x="2148576" y="0"/>
                  </a:lnTo>
                  <a:close/>
                </a:path>
              </a:pathLst>
            </a:custGeom>
            <a:solidFill>
              <a:srgbClr val="EFF0F2"/>
            </a:solidFill>
          </p:spPr>
        </p:sp>
      </p:grpSp>
      <p:graphicFrame>
        <p:nvGraphicFramePr>
          <p:cNvPr id="6" name="Tableau 5">
            <a:extLst>
              <a:ext uri="{FF2B5EF4-FFF2-40B4-BE49-F238E27FC236}">
                <a16:creationId xmlns:a16="http://schemas.microsoft.com/office/drawing/2014/main" id="{C7936E14-A6D6-4189-9804-99A646F3E5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6325818"/>
              </p:ext>
            </p:extLst>
          </p:nvPr>
        </p:nvGraphicFramePr>
        <p:xfrm>
          <a:off x="1751867" y="2138331"/>
          <a:ext cx="5591019" cy="1934612"/>
        </p:xfrm>
        <a:graphic>
          <a:graphicData uri="http://schemas.openxmlformats.org/drawingml/2006/table">
            <a:tbl>
              <a:tblPr firstRow="1" firstCol="1" bandRow="1" bandCol="1">
                <a:tableStyleId>{5940675A-B579-460E-94D1-54222C63F5DA}</a:tableStyleId>
              </a:tblPr>
              <a:tblGrid>
                <a:gridCol w="2879255">
                  <a:extLst>
                    <a:ext uri="{9D8B030D-6E8A-4147-A177-3AD203B41FA5}">
                      <a16:colId xmlns:a16="http://schemas.microsoft.com/office/drawing/2014/main" val="2858268042"/>
                    </a:ext>
                  </a:extLst>
                </a:gridCol>
                <a:gridCol w="2711764">
                  <a:extLst>
                    <a:ext uri="{9D8B030D-6E8A-4147-A177-3AD203B41FA5}">
                      <a16:colId xmlns:a16="http://schemas.microsoft.com/office/drawing/2014/main" val="364528498"/>
                    </a:ext>
                  </a:extLst>
                </a:gridCol>
              </a:tblGrid>
              <a:tr h="193461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br>
                        <a:rPr lang="fr-FR" sz="900" b="1" dirty="0">
                          <a:effectLst/>
                        </a:rPr>
                      </a:br>
                      <a:r>
                        <a:rPr lang="fr-FR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COMPANY NAME / TRADE NAME</a:t>
                      </a:r>
                    </a:p>
                    <a:p>
                      <a:pPr marL="0" algn="l" defTabSz="914400" rtl="0" eaLnBrk="1" latinLnBrk="0" hangingPunct="1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endParaRPr lang="fr-FR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FR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l" defTabSz="914400" rtl="0" eaLnBrk="1" latinLnBrk="0" hangingPunct="1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FR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ADRESSE </a:t>
                      </a:r>
                    </a:p>
                    <a:p>
                      <a:pPr marL="0" algn="l" defTabSz="914400" rtl="0" eaLnBrk="1" latinLnBrk="0" hangingPunct="1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FR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CP - VILLE</a:t>
                      </a:r>
                    </a:p>
                    <a:p>
                      <a:pPr marL="0" algn="l" defTabSz="914400" rtl="0" eaLnBrk="1" latinLnBrk="0" hangingPunct="1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FR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PAYS</a:t>
                      </a:r>
                    </a:p>
                    <a:p>
                      <a:pPr marL="0" algn="l" defTabSz="914400" rtl="0" eaLnBrk="1" latinLnBrk="0" hangingPunct="1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FR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 </a:t>
                      </a:r>
                    </a:p>
                    <a:p>
                      <a:pPr marL="0" algn="l" defTabSz="914400" rtl="0" eaLnBrk="1" latinLnBrk="0" hangingPunct="1">
                        <a:spcBef>
                          <a:spcPts val="200"/>
                        </a:spcBef>
                        <a:spcAft>
                          <a:spcPts val="0"/>
                        </a:spcAft>
                      </a:pPr>
                      <a:r>
                        <a:rPr lang="fr-FR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WEB SITE: WWW.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endParaRPr lang="pt-BR" sz="1000" b="1" dirty="0">
                        <a:effectLst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pt-BR" sz="1000" b="1" dirty="0">
                          <a:effectLst/>
                        </a:rPr>
                        <a:t>CONTACTS</a:t>
                      </a:r>
                      <a:endParaRPr lang="fr-FR" sz="1200" b="1" dirty="0">
                        <a:effectLst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NAME:</a:t>
                      </a:r>
                      <a:endParaRPr lang="fr-FR" sz="1050" dirty="0">
                        <a:effectLst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FUNCTION</a:t>
                      </a:r>
                      <a:endParaRPr lang="fr-FR" sz="1200" dirty="0">
                        <a:effectLst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</a:rPr>
                        <a:t>EMAIL: </a:t>
                      </a:r>
                      <a:endParaRPr lang="fr-FR" sz="1200" dirty="0">
                        <a:effectLst/>
                      </a:endParaRPr>
                    </a:p>
                    <a:p>
                      <a:pPr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fr-FR" sz="900" dirty="0">
                          <a:effectLst/>
                        </a:rPr>
                        <a:t>MOBILE: +33</a:t>
                      </a:r>
                      <a:endParaRPr lang="fr-FR" sz="1200" dirty="0">
                        <a:effectLst/>
                      </a:endParaRPr>
                    </a:p>
                    <a:p>
                      <a:pPr>
                        <a:spcBef>
                          <a:spcPts val="200"/>
                        </a:spcBef>
                        <a:spcAft>
                          <a:spcPts val="200"/>
                        </a:spcAft>
                      </a:pPr>
                      <a:r>
                        <a:rPr lang="fr-FR" sz="9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9252773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B8692D1C-ACB0-4355-8BA1-07B95C372CA4}"/>
              </a:ext>
            </a:extLst>
          </p:cNvPr>
          <p:cNvSpPr/>
          <p:nvPr/>
        </p:nvSpPr>
        <p:spPr>
          <a:xfrm>
            <a:off x="2997183" y="4906261"/>
            <a:ext cx="3189848" cy="6547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4974"/>
              </a:lnSpc>
              <a:spcAft>
                <a:spcPts val="0"/>
              </a:spcAft>
            </a:pPr>
            <a:r>
              <a:rPr lang="en-GB" sz="2400" spc="71" dirty="0">
                <a:solidFill>
                  <a:srgbClr val="002060"/>
                </a:solidFill>
                <a:latin typeface="League Gothic"/>
              </a:rPr>
              <a:t>MAIN HIGHLIGHTS – KEY FIGURES</a:t>
            </a:r>
            <a:endParaRPr lang="fr-FR" sz="2400" spc="71" dirty="0">
              <a:solidFill>
                <a:srgbClr val="002060"/>
              </a:solidFill>
              <a:latin typeface="League Gothic"/>
            </a:endParaRPr>
          </a:p>
        </p:txBody>
      </p:sp>
      <p:grpSp>
        <p:nvGrpSpPr>
          <p:cNvPr id="33" name="Group 15">
            <a:extLst>
              <a:ext uri="{FF2B5EF4-FFF2-40B4-BE49-F238E27FC236}">
                <a16:creationId xmlns:a16="http://schemas.microsoft.com/office/drawing/2014/main" id="{69A7F119-45E2-496E-B561-74B5819DB655}"/>
              </a:ext>
            </a:extLst>
          </p:cNvPr>
          <p:cNvGrpSpPr/>
          <p:nvPr/>
        </p:nvGrpSpPr>
        <p:grpSpPr>
          <a:xfrm>
            <a:off x="99349" y="655570"/>
            <a:ext cx="1418773" cy="961565"/>
            <a:chOff x="0" y="0"/>
            <a:chExt cx="448971" cy="304287"/>
          </a:xfrm>
        </p:grpSpPr>
        <p:sp>
          <p:nvSpPr>
            <p:cNvPr id="34" name="Freeform 16">
              <a:extLst>
                <a:ext uri="{FF2B5EF4-FFF2-40B4-BE49-F238E27FC236}">
                  <a16:creationId xmlns:a16="http://schemas.microsoft.com/office/drawing/2014/main" id="{8372F7AC-6DD2-4479-A93E-B5FBB334DB13}"/>
                </a:ext>
              </a:extLst>
            </p:cNvPr>
            <p:cNvSpPr/>
            <p:nvPr/>
          </p:nvSpPr>
          <p:spPr>
            <a:xfrm>
              <a:off x="0" y="0"/>
              <a:ext cx="448971" cy="304287"/>
            </a:xfrm>
            <a:custGeom>
              <a:avLst/>
              <a:gdLst/>
              <a:ahLst/>
              <a:cxnLst/>
              <a:rect l="l" t="t" r="r" b="b"/>
              <a:pathLst>
                <a:path w="448971" h="304287">
                  <a:moveTo>
                    <a:pt x="0" y="0"/>
                  </a:moveTo>
                  <a:lnTo>
                    <a:pt x="448971" y="0"/>
                  </a:lnTo>
                  <a:lnTo>
                    <a:pt x="448971" y="304287"/>
                  </a:lnTo>
                  <a:lnTo>
                    <a:pt x="0" y="30428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36" name="ZoneTexte 35">
            <a:extLst>
              <a:ext uri="{FF2B5EF4-FFF2-40B4-BE49-F238E27FC236}">
                <a16:creationId xmlns:a16="http://schemas.microsoft.com/office/drawing/2014/main" id="{2F06A6CF-EE1A-44A2-AD08-A8D8A18ECE86}"/>
              </a:ext>
            </a:extLst>
          </p:cNvPr>
          <p:cNvSpPr txBox="1"/>
          <p:nvPr/>
        </p:nvSpPr>
        <p:spPr>
          <a:xfrm>
            <a:off x="353486" y="986551"/>
            <a:ext cx="1369966" cy="493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40"/>
              </a:lnSpc>
            </a:pPr>
            <a:r>
              <a:rPr lang="fr-FR" sz="3600" spc="42" dirty="0">
                <a:solidFill>
                  <a:srgbClr val="002060"/>
                </a:solidFill>
                <a:latin typeface="League Gothic"/>
              </a:rPr>
              <a:t>LOGO</a:t>
            </a:r>
          </a:p>
        </p:txBody>
      </p:sp>
      <p:grpSp>
        <p:nvGrpSpPr>
          <p:cNvPr id="38" name="Group 31">
            <a:extLst>
              <a:ext uri="{FF2B5EF4-FFF2-40B4-BE49-F238E27FC236}">
                <a16:creationId xmlns:a16="http://schemas.microsoft.com/office/drawing/2014/main" id="{B1E844BD-B0B1-492F-B219-9978D8286123}"/>
              </a:ext>
            </a:extLst>
          </p:cNvPr>
          <p:cNvGrpSpPr/>
          <p:nvPr/>
        </p:nvGrpSpPr>
        <p:grpSpPr>
          <a:xfrm>
            <a:off x="0" y="1784884"/>
            <a:ext cx="1415786" cy="376585"/>
            <a:chOff x="0" y="0"/>
            <a:chExt cx="2148576" cy="571500"/>
          </a:xfrm>
        </p:grpSpPr>
        <p:sp>
          <p:nvSpPr>
            <p:cNvPr id="39" name="Freeform 32">
              <a:extLst>
                <a:ext uri="{FF2B5EF4-FFF2-40B4-BE49-F238E27FC236}">
                  <a16:creationId xmlns:a16="http://schemas.microsoft.com/office/drawing/2014/main" id="{41BB7008-9BD9-4A93-9047-BCA995BB3EF7}"/>
                </a:ext>
              </a:extLst>
            </p:cNvPr>
            <p:cNvSpPr/>
            <p:nvPr/>
          </p:nvSpPr>
          <p:spPr>
            <a:xfrm>
              <a:off x="0" y="255270"/>
              <a:ext cx="2148576" cy="69850"/>
            </a:xfrm>
            <a:custGeom>
              <a:avLst/>
              <a:gdLst/>
              <a:ahLst/>
              <a:cxnLst/>
              <a:rect l="l" t="t" r="r" b="b"/>
              <a:pathLst>
                <a:path w="2148576" h="69850">
                  <a:moveTo>
                    <a:pt x="1857746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148576" y="69850"/>
                  </a:lnTo>
                  <a:lnTo>
                    <a:pt x="2148576" y="0"/>
                  </a:lnTo>
                  <a:close/>
                </a:path>
              </a:pathLst>
            </a:custGeom>
            <a:solidFill>
              <a:srgbClr val="EFF0F2"/>
            </a:solidFill>
          </p:spPr>
        </p:sp>
      </p:grpSp>
      <p:graphicFrame>
        <p:nvGraphicFramePr>
          <p:cNvPr id="19" name="Tableau 18">
            <a:extLst>
              <a:ext uri="{FF2B5EF4-FFF2-40B4-BE49-F238E27FC236}">
                <a16:creationId xmlns:a16="http://schemas.microsoft.com/office/drawing/2014/main" id="{D6A3AA15-4C67-4615-9F15-7FFDCBC524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4099698"/>
              </p:ext>
            </p:extLst>
          </p:nvPr>
        </p:nvGraphicFramePr>
        <p:xfrm>
          <a:off x="1751866" y="6108700"/>
          <a:ext cx="5591020" cy="205740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579460">
                  <a:extLst>
                    <a:ext uri="{9D8B030D-6E8A-4147-A177-3AD203B41FA5}">
                      <a16:colId xmlns:a16="http://schemas.microsoft.com/office/drawing/2014/main" val="3704546602"/>
                    </a:ext>
                  </a:extLst>
                </a:gridCol>
                <a:gridCol w="1203572">
                  <a:extLst>
                    <a:ext uri="{9D8B030D-6E8A-4147-A177-3AD203B41FA5}">
                      <a16:colId xmlns:a16="http://schemas.microsoft.com/office/drawing/2014/main" val="3923271576"/>
                    </a:ext>
                  </a:extLst>
                </a:gridCol>
                <a:gridCol w="1470801">
                  <a:extLst>
                    <a:ext uri="{9D8B030D-6E8A-4147-A177-3AD203B41FA5}">
                      <a16:colId xmlns:a16="http://schemas.microsoft.com/office/drawing/2014/main" val="3575235798"/>
                    </a:ext>
                  </a:extLst>
                </a:gridCol>
                <a:gridCol w="1337187">
                  <a:extLst>
                    <a:ext uri="{9D8B030D-6E8A-4147-A177-3AD203B41FA5}">
                      <a16:colId xmlns:a16="http://schemas.microsoft.com/office/drawing/2014/main" val="2013454742"/>
                    </a:ext>
                  </a:extLst>
                </a:gridCol>
              </a:tblGrid>
              <a:tr h="60042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</a:rPr>
                        <a:t>ANNUAL </a:t>
                      </a:r>
                      <a:r>
                        <a:rPr lang="fr-FR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TURNOVER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Euros / USD</a:t>
                      </a:r>
                      <a:endParaRPr lang="fr-FR" sz="1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EXPORT TURNOVER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dirty="0">
                          <a:effectLst/>
                        </a:rPr>
                        <a:t>Euros / USD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2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69698565"/>
                  </a:ext>
                </a:extLst>
              </a:tr>
              <a:tr h="7711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EXPORT GROWTH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pt-BR" sz="10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%</a:t>
                      </a:r>
                      <a:endParaRPr lang="fr-FR" sz="100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b="1" dirty="0">
                          <a:effectLst/>
                        </a:rPr>
                        <a:t>CAPITAL STOCK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fr-FR" sz="1000" dirty="0">
                          <a:effectLst/>
                        </a:rPr>
                        <a:t>(</a:t>
                      </a:r>
                      <a:r>
                        <a:rPr lang="fr-FR" sz="1000" dirty="0" err="1">
                          <a:effectLst/>
                        </a:rPr>
                        <a:t>Ltda</a:t>
                      </a:r>
                      <a:r>
                        <a:rPr lang="fr-FR" sz="1000" dirty="0">
                          <a:effectLst/>
                        </a:rPr>
                        <a:t> / S.A)</a:t>
                      </a:r>
                      <a:endParaRPr lang="fr-F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5217645"/>
                  </a:ext>
                </a:extLst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effectLst/>
                        </a:rPr>
                        <a:t>NUMBER OF EMPLOYEES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fr-F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 </a:t>
                      </a:r>
                      <a:endParaRPr lang="fr-FR" sz="12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91001663"/>
                  </a:ext>
                </a:extLst>
              </a:tr>
            </a:tbl>
          </a:graphicData>
        </a:graphic>
      </p:graphicFrame>
      <p:cxnSp>
        <p:nvCxnSpPr>
          <p:cNvPr id="20" name="Line 27">
            <a:extLst>
              <a:ext uri="{FF2B5EF4-FFF2-40B4-BE49-F238E27FC236}">
                <a16:creationId xmlns:a16="http://schemas.microsoft.com/office/drawing/2014/main" id="{E00AC36D-95A0-4ABC-A6E6-A37A172939D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35450" y="5578496"/>
            <a:ext cx="539750" cy="0"/>
          </a:xfrm>
          <a:prstGeom prst="line">
            <a:avLst/>
          </a:prstGeom>
          <a:noFill/>
          <a:ln w="54000">
            <a:solidFill>
              <a:srgbClr val="E3061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090A86B-A78C-4AED-8D0D-3D22F7BD8BCC}"/>
              </a:ext>
            </a:extLst>
          </p:cNvPr>
          <p:cNvSpPr/>
          <p:nvPr/>
        </p:nvSpPr>
        <p:spPr>
          <a:xfrm>
            <a:off x="0" y="668"/>
            <a:ext cx="1608861" cy="1072203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5" name="Group 15"/>
          <p:cNvGrpSpPr/>
          <p:nvPr/>
        </p:nvGrpSpPr>
        <p:grpSpPr>
          <a:xfrm>
            <a:off x="135218" y="9171471"/>
            <a:ext cx="1357032" cy="899629"/>
            <a:chOff x="0" y="0"/>
            <a:chExt cx="448971" cy="30428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48971" cy="304287"/>
            </a:xfrm>
            <a:custGeom>
              <a:avLst/>
              <a:gdLst/>
              <a:ahLst/>
              <a:cxnLst/>
              <a:rect l="l" t="t" r="r" b="b"/>
              <a:pathLst>
                <a:path w="448971" h="304287">
                  <a:moveTo>
                    <a:pt x="0" y="0"/>
                  </a:moveTo>
                  <a:lnTo>
                    <a:pt x="448971" y="0"/>
                  </a:lnTo>
                  <a:lnTo>
                    <a:pt x="448971" y="304287"/>
                  </a:lnTo>
                  <a:lnTo>
                    <a:pt x="0" y="30428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5091" y="9188613"/>
            <a:ext cx="1277286" cy="882487"/>
          </a:xfrm>
          <a:prstGeom prst="rect">
            <a:avLst/>
          </a:prstGeom>
        </p:spPr>
      </p:pic>
      <p:sp>
        <p:nvSpPr>
          <p:cNvPr id="40" name="TextBox 17">
            <a:extLst>
              <a:ext uri="{FF2B5EF4-FFF2-40B4-BE49-F238E27FC236}">
                <a16:creationId xmlns:a16="http://schemas.microsoft.com/office/drawing/2014/main" id="{B48BC353-1F00-482C-AF4E-719E7ECF4D23}"/>
              </a:ext>
            </a:extLst>
          </p:cNvPr>
          <p:cNvSpPr txBox="1"/>
          <p:nvPr/>
        </p:nvSpPr>
        <p:spPr>
          <a:xfrm rot="16200000">
            <a:off x="-2672041" y="3834548"/>
            <a:ext cx="7756549" cy="5988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pt-BR" sz="8000" spc="48" dirty="0">
                <a:solidFill>
                  <a:srgbClr val="FFFFFF"/>
                </a:solidFill>
                <a:latin typeface="League Gothic"/>
              </a:rPr>
              <a:t>COMPANY PROFILE</a:t>
            </a:r>
            <a:endParaRPr lang="en-US" sz="8000" spc="48" dirty="0">
              <a:solidFill>
                <a:srgbClr val="FFFFFF"/>
              </a:solidFill>
              <a:latin typeface="League Gothic"/>
            </a:endParaRPr>
          </a:p>
        </p:txBody>
      </p:sp>
      <p:grpSp>
        <p:nvGrpSpPr>
          <p:cNvPr id="42" name="Group 15">
            <a:extLst>
              <a:ext uri="{FF2B5EF4-FFF2-40B4-BE49-F238E27FC236}">
                <a16:creationId xmlns:a16="http://schemas.microsoft.com/office/drawing/2014/main" id="{27020F2A-1DC0-48A3-A062-F4B24C79853A}"/>
              </a:ext>
            </a:extLst>
          </p:cNvPr>
          <p:cNvGrpSpPr/>
          <p:nvPr/>
        </p:nvGrpSpPr>
        <p:grpSpPr>
          <a:xfrm>
            <a:off x="58753" y="603623"/>
            <a:ext cx="1418773" cy="961565"/>
            <a:chOff x="0" y="0"/>
            <a:chExt cx="448971" cy="304287"/>
          </a:xfrm>
        </p:grpSpPr>
        <p:sp>
          <p:nvSpPr>
            <p:cNvPr id="53" name="Freeform 16">
              <a:extLst>
                <a:ext uri="{FF2B5EF4-FFF2-40B4-BE49-F238E27FC236}">
                  <a16:creationId xmlns:a16="http://schemas.microsoft.com/office/drawing/2014/main" id="{269D3445-C4F5-4402-9814-8773159EBAC7}"/>
                </a:ext>
              </a:extLst>
            </p:cNvPr>
            <p:cNvSpPr/>
            <p:nvPr/>
          </p:nvSpPr>
          <p:spPr>
            <a:xfrm>
              <a:off x="0" y="0"/>
              <a:ext cx="448971" cy="304287"/>
            </a:xfrm>
            <a:custGeom>
              <a:avLst/>
              <a:gdLst/>
              <a:ahLst/>
              <a:cxnLst/>
              <a:rect l="l" t="t" r="r" b="b"/>
              <a:pathLst>
                <a:path w="448971" h="304287">
                  <a:moveTo>
                    <a:pt x="0" y="0"/>
                  </a:moveTo>
                  <a:lnTo>
                    <a:pt x="448971" y="0"/>
                  </a:lnTo>
                  <a:lnTo>
                    <a:pt x="448971" y="304287"/>
                  </a:lnTo>
                  <a:lnTo>
                    <a:pt x="0" y="30428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4" name="ZoneTexte 53">
            <a:extLst>
              <a:ext uri="{FF2B5EF4-FFF2-40B4-BE49-F238E27FC236}">
                <a16:creationId xmlns:a16="http://schemas.microsoft.com/office/drawing/2014/main" id="{6E500E56-774D-4ED6-B470-78342671B8B3}"/>
              </a:ext>
            </a:extLst>
          </p:cNvPr>
          <p:cNvSpPr txBox="1"/>
          <p:nvPr/>
        </p:nvSpPr>
        <p:spPr>
          <a:xfrm>
            <a:off x="323360" y="932758"/>
            <a:ext cx="1369966" cy="493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40"/>
              </a:lnSpc>
            </a:pPr>
            <a:r>
              <a:rPr lang="fr-FR" sz="3600" spc="42" dirty="0">
                <a:solidFill>
                  <a:srgbClr val="002060"/>
                </a:solidFill>
                <a:latin typeface="League Gothic"/>
              </a:rPr>
              <a:t>LOGO</a:t>
            </a:r>
          </a:p>
        </p:txBody>
      </p:sp>
      <p:grpSp>
        <p:nvGrpSpPr>
          <p:cNvPr id="55" name="Group 31">
            <a:extLst>
              <a:ext uri="{FF2B5EF4-FFF2-40B4-BE49-F238E27FC236}">
                <a16:creationId xmlns:a16="http://schemas.microsoft.com/office/drawing/2014/main" id="{433D69CE-B8B7-4301-BD2A-37D8242B9EF6}"/>
              </a:ext>
            </a:extLst>
          </p:cNvPr>
          <p:cNvGrpSpPr/>
          <p:nvPr/>
        </p:nvGrpSpPr>
        <p:grpSpPr>
          <a:xfrm>
            <a:off x="0" y="8552898"/>
            <a:ext cx="1415786" cy="376585"/>
            <a:chOff x="0" y="0"/>
            <a:chExt cx="2148576" cy="571500"/>
          </a:xfrm>
        </p:grpSpPr>
        <p:sp>
          <p:nvSpPr>
            <p:cNvPr id="56" name="Freeform 32">
              <a:extLst>
                <a:ext uri="{FF2B5EF4-FFF2-40B4-BE49-F238E27FC236}">
                  <a16:creationId xmlns:a16="http://schemas.microsoft.com/office/drawing/2014/main" id="{736C2756-8E75-4D88-B9E0-37FC8A136F51}"/>
                </a:ext>
              </a:extLst>
            </p:cNvPr>
            <p:cNvSpPr/>
            <p:nvPr/>
          </p:nvSpPr>
          <p:spPr>
            <a:xfrm>
              <a:off x="0" y="255270"/>
              <a:ext cx="2148576" cy="69850"/>
            </a:xfrm>
            <a:custGeom>
              <a:avLst/>
              <a:gdLst/>
              <a:ahLst/>
              <a:cxnLst/>
              <a:rect l="l" t="t" r="r" b="b"/>
              <a:pathLst>
                <a:path w="2148576" h="69850">
                  <a:moveTo>
                    <a:pt x="1857746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148576" y="69850"/>
                  </a:lnTo>
                  <a:lnTo>
                    <a:pt x="2148576" y="0"/>
                  </a:lnTo>
                  <a:close/>
                </a:path>
              </a:pathLst>
            </a:custGeom>
            <a:solidFill>
              <a:srgbClr val="EFF0F2"/>
            </a:solidFill>
          </p:spPr>
        </p:sp>
      </p:grpSp>
      <p:grpSp>
        <p:nvGrpSpPr>
          <p:cNvPr id="57" name="Group 31">
            <a:extLst>
              <a:ext uri="{FF2B5EF4-FFF2-40B4-BE49-F238E27FC236}">
                <a16:creationId xmlns:a16="http://schemas.microsoft.com/office/drawing/2014/main" id="{C6F7E492-4267-4ABE-9739-15448340D7C0}"/>
              </a:ext>
            </a:extLst>
          </p:cNvPr>
          <p:cNvGrpSpPr/>
          <p:nvPr/>
        </p:nvGrpSpPr>
        <p:grpSpPr>
          <a:xfrm>
            <a:off x="0" y="1784884"/>
            <a:ext cx="1415786" cy="376585"/>
            <a:chOff x="0" y="0"/>
            <a:chExt cx="2148576" cy="571500"/>
          </a:xfrm>
        </p:grpSpPr>
        <p:sp>
          <p:nvSpPr>
            <p:cNvPr id="58" name="Freeform 32">
              <a:extLst>
                <a:ext uri="{FF2B5EF4-FFF2-40B4-BE49-F238E27FC236}">
                  <a16:creationId xmlns:a16="http://schemas.microsoft.com/office/drawing/2014/main" id="{9D25CB4F-3EDC-44ED-8503-4AA1FFEC2465}"/>
                </a:ext>
              </a:extLst>
            </p:cNvPr>
            <p:cNvSpPr/>
            <p:nvPr/>
          </p:nvSpPr>
          <p:spPr>
            <a:xfrm>
              <a:off x="0" y="255270"/>
              <a:ext cx="2148576" cy="69850"/>
            </a:xfrm>
            <a:custGeom>
              <a:avLst/>
              <a:gdLst/>
              <a:ahLst/>
              <a:cxnLst/>
              <a:rect l="l" t="t" r="r" b="b"/>
              <a:pathLst>
                <a:path w="2148576" h="69850">
                  <a:moveTo>
                    <a:pt x="1857746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148576" y="69850"/>
                  </a:lnTo>
                  <a:lnTo>
                    <a:pt x="2148576" y="0"/>
                  </a:lnTo>
                  <a:close/>
                </a:path>
              </a:pathLst>
            </a:custGeom>
            <a:solidFill>
              <a:srgbClr val="EFF0F2"/>
            </a:solidFill>
          </p:spPr>
        </p:sp>
      </p:grpSp>
      <p:sp>
        <p:nvSpPr>
          <p:cNvPr id="18" name="TextBox 8">
            <a:extLst>
              <a:ext uri="{FF2B5EF4-FFF2-40B4-BE49-F238E27FC236}">
                <a16:creationId xmlns:a16="http://schemas.microsoft.com/office/drawing/2014/main" id="{FF65B10F-02C8-4C8B-BD9F-9F4B99F46E33}"/>
              </a:ext>
            </a:extLst>
          </p:cNvPr>
          <p:cNvSpPr txBox="1"/>
          <p:nvPr/>
        </p:nvSpPr>
        <p:spPr>
          <a:xfrm>
            <a:off x="2663059" y="375975"/>
            <a:ext cx="4981267" cy="6016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74"/>
              </a:lnSpc>
            </a:pPr>
            <a:r>
              <a:rPr lang="en-US" sz="3553" spc="71" dirty="0">
                <a:solidFill>
                  <a:srgbClr val="002060"/>
                </a:solidFill>
                <a:latin typeface="League Gothic"/>
              </a:rPr>
              <a:t>CAJ SUPPLIERS MEETINGS 2022</a:t>
            </a:r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id="{C66A799B-A493-4581-B22B-AA82BF2FC877}"/>
              </a:ext>
            </a:extLst>
          </p:cNvPr>
          <p:cNvSpPr txBox="1"/>
          <p:nvPr/>
        </p:nvSpPr>
        <p:spPr>
          <a:xfrm>
            <a:off x="2445231" y="1088533"/>
            <a:ext cx="4204477" cy="2896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Lato"/>
              </a:rPr>
              <a:t>6</a:t>
            </a:r>
            <a:r>
              <a:rPr lang="en-US" sz="1800" baseline="30000" dirty="0">
                <a:solidFill>
                  <a:srgbClr val="000000"/>
                </a:solidFill>
                <a:latin typeface="Lato"/>
              </a:rPr>
              <a:t>th</a:t>
            </a:r>
            <a:r>
              <a:rPr lang="en-US" sz="1800" dirty="0">
                <a:solidFill>
                  <a:srgbClr val="000000"/>
                </a:solidFill>
                <a:latin typeface="Lato"/>
              </a:rPr>
              <a:t>  - 10</a:t>
            </a:r>
            <a:r>
              <a:rPr lang="en-US" sz="1800" baseline="30000" dirty="0">
                <a:solidFill>
                  <a:srgbClr val="000000"/>
                </a:solidFill>
                <a:latin typeface="Lato"/>
              </a:rPr>
              <a:t>th</a:t>
            </a:r>
            <a:r>
              <a:rPr lang="en-US" sz="1800" dirty="0">
                <a:solidFill>
                  <a:srgbClr val="000000"/>
                </a:solidFill>
                <a:latin typeface="Lato"/>
              </a:rPr>
              <a:t>  June 2022 – France 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0D9829C3-7877-419C-A1C3-149A97CEC5E2}"/>
              </a:ext>
            </a:extLst>
          </p:cNvPr>
          <p:cNvSpPr txBox="1"/>
          <p:nvPr/>
        </p:nvSpPr>
        <p:spPr>
          <a:xfrm>
            <a:off x="1964356" y="3046604"/>
            <a:ext cx="5323540" cy="65832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E22EA58-CD5F-4E11-924C-B8FE9FDD6D5B}"/>
              </a:ext>
            </a:extLst>
          </p:cNvPr>
          <p:cNvSpPr/>
          <p:nvPr/>
        </p:nvSpPr>
        <p:spPr>
          <a:xfrm>
            <a:off x="1693326" y="1891243"/>
            <a:ext cx="56605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1800" dirty="0">
                <a:solidFill>
                  <a:srgbClr val="002060"/>
                </a:solidFill>
                <a:effectLst/>
                <a:latin typeface="League Gothic" panose="020B0604020202020204" charset="0"/>
                <a:ea typeface="Museo 500"/>
                <a:cs typeface="Museo 500"/>
              </a:rPr>
              <a:t>TECHNOLOGY / PRODUCTS / SERVICE DEVELOPED BY YOUR COMPANY</a:t>
            </a:r>
            <a:endParaRPr lang="fr-FR" sz="2400" spc="71" dirty="0">
              <a:solidFill>
                <a:srgbClr val="002060"/>
              </a:solidFill>
              <a:latin typeface="League Gothic" panose="020B0604020202020204" charset="0"/>
            </a:endParaRPr>
          </a:p>
        </p:txBody>
      </p:sp>
      <p:cxnSp>
        <p:nvCxnSpPr>
          <p:cNvPr id="26" name="Line 27">
            <a:extLst>
              <a:ext uri="{FF2B5EF4-FFF2-40B4-BE49-F238E27FC236}">
                <a16:creationId xmlns:a16="http://schemas.microsoft.com/office/drawing/2014/main" id="{0BA7E1B1-8607-4469-B8BB-A6E5EDE2D9A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52641" y="2424643"/>
            <a:ext cx="539750" cy="0"/>
          </a:xfrm>
          <a:prstGeom prst="line">
            <a:avLst/>
          </a:prstGeom>
          <a:noFill/>
          <a:ln w="54000">
            <a:solidFill>
              <a:srgbClr val="E3061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184672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090A86B-A78C-4AED-8D0D-3D22F7BD8BCC}"/>
              </a:ext>
            </a:extLst>
          </p:cNvPr>
          <p:cNvSpPr/>
          <p:nvPr/>
        </p:nvSpPr>
        <p:spPr>
          <a:xfrm>
            <a:off x="0" y="668"/>
            <a:ext cx="1608861" cy="1072203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5" name="Group 15"/>
          <p:cNvGrpSpPr/>
          <p:nvPr/>
        </p:nvGrpSpPr>
        <p:grpSpPr>
          <a:xfrm>
            <a:off x="135218" y="9171471"/>
            <a:ext cx="1357032" cy="899629"/>
            <a:chOff x="0" y="0"/>
            <a:chExt cx="448971" cy="30428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48971" cy="304287"/>
            </a:xfrm>
            <a:custGeom>
              <a:avLst/>
              <a:gdLst/>
              <a:ahLst/>
              <a:cxnLst/>
              <a:rect l="l" t="t" r="r" b="b"/>
              <a:pathLst>
                <a:path w="448971" h="304287">
                  <a:moveTo>
                    <a:pt x="0" y="0"/>
                  </a:moveTo>
                  <a:lnTo>
                    <a:pt x="448971" y="0"/>
                  </a:lnTo>
                  <a:lnTo>
                    <a:pt x="448971" y="304287"/>
                  </a:lnTo>
                  <a:lnTo>
                    <a:pt x="0" y="30428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5091" y="9188613"/>
            <a:ext cx="1277286" cy="882487"/>
          </a:xfrm>
          <a:prstGeom prst="rect">
            <a:avLst/>
          </a:prstGeom>
        </p:spPr>
      </p:pic>
      <p:sp>
        <p:nvSpPr>
          <p:cNvPr id="40" name="TextBox 17">
            <a:extLst>
              <a:ext uri="{FF2B5EF4-FFF2-40B4-BE49-F238E27FC236}">
                <a16:creationId xmlns:a16="http://schemas.microsoft.com/office/drawing/2014/main" id="{B48BC353-1F00-482C-AF4E-719E7ECF4D23}"/>
              </a:ext>
            </a:extLst>
          </p:cNvPr>
          <p:cNvSpPr txBox="1"/>
          <p:nvPr/>
        </p:nvSpPr>
        <p:spPr>
          <a:xfrm rot="16200000">
            <a:off x="-2672041" y="3834548"/>
            <a:ext cx="7756549" cy="5988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pt-BR" sz="8000" spc="48" dirty="0">
                <a:solidFill>
                  <a:srgbClr val="FFFFFF"/>
                </a:solidFill>
                <a:latin typeface="League Gothic"/>
              </a:rPr>
              <a:t>COMPANY PROFILE</a:t>
            </a:r>
            <a:endParaRPr lang="en-US" sz="8000" spc="48" dirty="0">
              <a:solidFill>
                <a:srgbClr val="FFFFFF"/>
              </a:solidFill>
              <a:latin typeface="League Gothic"/>
            </a:endParaRPr>
          </a:p>
        </p:txBody>
      </p:sp>
      <p:grpSp>
        <p:nvGrpSpPr>
          <p:cNvPr id="42" name="Group 15">
            <a:extLst>
              <a:ext uri="{FF2B5EF4-FFF2-40B4-BE49-F238E27FC236}">
                <a16:creationId xmlns:a16="http://schemas.microsoft.com/office/drawing/2014/main" id="{27020F2A-1DC0-48A3-A062-F4B24C79853A}"/>
              </a:ext>
            </a:extLst>
          </p:cNvPr>
          <p:cNvGrpSpPr/>
          <p:nvPr/>
        </p:nvGrpSpPr>
        <p:grpSpPr>
          <a:xfrm>
            <a:off x="58753" y="603623"/>
            <a:ext cx="1418773" cy="961565"/>
            <a:chOff x="0" y="0"/>
            <a:chExt cx="448971" cy="304287"/>
          </a:xfrm>
        </p:grpSpPr>
        <p:sp>
          <p:nvSpPr>
            <p:cNvPr id="53" name="Freeform 16">
              <a:extLst>
                <a:ext uri="{FF2B5EF4-FFF2-40B4-BE49-F238E27FC236}">
                  <a16:creationId xmlns:a16="http://schemas.microsoft.com/office/drawing/2014/main" id="{269D3445-C4F5-4402-9814-8773159EBAC7}"/>
                </a:ext>
              </a:extLst>
            </p:cNvPr>
            <p:cNvSpPr/>
            <p:nvPr/>
          </p:nvSpPr>
          <p:spPr>
            <a:xfrm>
              <a:off x="0" y="0"/>
              <a:ext cx="448971" cy="304287"/>
            </a:xfrm>
            <a:custGeom>
              <a:avLst/>
              <a:gdLst/>
              <a:ahLst/>
              <a:cxnLst/>
              <a:rect l="l" t="t" r="r" b="b"/>
              <a:pathLst>
                <a:path w="448971" h="304287">
                  <a:moveTo>
                    <a:pt x="0" y="0"/>
                  </a:moveTo>
                  <a:lnTo>
                    <a:pt x="448971" y="0"/>
                  </a:lnTo>
                  <a:lnTo>
                    <a:pt x="448971" y="304287"/>
                  </a:lnTo>
                  <a:lnTo>
                    <a:pt x="0" y="30428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4" name="ZoneTexte 53">
            <a:extLst>
              <a:ext uri="{FF2B5EF4-FFF2-40B4-BE49-F238E27FC236}">
                <a16:creationId xmlns:a16="http://schemas.microsoft.com/office/drawing/2014/main" id="{6E500E56-774D-4ED6-B470-78342671B8B3}"/>
              </a:ext>
            </a:extLst>
          </p:cNvPr>
          <p:cNvSpPr txBox="1"/>
          <p:nvPr/>
        </p:nvSpPr>
        <p:spPr>
          <a:xfrm>
            <a:off x="323360" y="932758"/>
            <a:ext cx="1369966" cy="493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40"/>
              </a:lnSpc>
            </a:pPr>
            <a:r>
              <a:rPr lang="fr-FR" sz="3600" spc="42" dirty="0">
                <a:solidFill>
                  <a:srgbClr val="002060"/>
                </a:solidFill>
                <a:latin typeface="League Gothic"/>
              </a:rPr>
              <a:t>LOGO</a:t>
            </a:r>
          </a:p>
        </p:txBody>
      </p:sp>
      <p:grpSp>
        <p:nvGrpSpPr>
          <p:cNvPr id="55" name="Group 31">
            <a:extLst>
              <a:ext uri="{FF2B5EF4-FFF2-40B4-BE49-F238E27FC236}">
                <a16:creationId xmlns:a16="http://schemas.microsoft.com/office/drawing/2014/main" id="{433D69CE-B8B7-4301-BD2A-37D8242B9EF6}"/>
              </a:ext>
            </a:extLst>
          </p:cNvPr>
          <p:cNvGrpSpPr/>
          <p:nvPr/>
        </p:nvGrpSpPr>
        <p:grpSpPr>
          <a:xfrm>
            <a:off x="0" y="8552898"/>
            <a:ext cx="1415786" cy="376585"/>
            <a:chOff x="0" y="0"/>
            <a:chExt cx="2148576" cy="571500"/>
          </a:xfrm>
        </p:grpSpPr>
        <p:sp>
          <p:nvSpPr>
            <p:cNvPr id="56" name="Freeform 32">
              <a:extLst>
                <a:ext uri="{FF2B5EF4-FFF2-40B4-BE49-F238E27FC236}">
                  <a16:creationId xmlns:a16="http://schemas.microsoft.com/office/drawing/2014/main" id="{736C2756-8E75-4D88-B9E0-37FC8A136F51}"/>
                </a:ext>
              </a:extLst>
            </p:cNvPr>
            <p:cNvSpPr/>
            <p:nvPr/>
          </p:nvSpPr>
          <p:spPr>
            <a:xfrm>
              <a:off x="0" y="255270"/>
              <a:ext cx="2148576" cy="69850"/>
            </a:xfrm>
            <a:custGeom>
              <a:avLst/>
              <a:gdLst/>
              <a:ahLst/>
              <a:cxnLst/>
              <a:rect l="l" t="t" r="r" b="b"/>
              <a:pathLst>
                <a:path w="2148576" h="69850">
                  <a:moveTo>
                    <a:pt x="1857746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148576" y="69850"/>
                  </a:lnTo>
                  <a:lnTo>
                    <a:pt x="2148576" y="0"/>
                  </a:lnTo>
                  <a:close/>
                </a:path>
              </a:pathLst>
            </a:custGeom>
            <a:solidFill>
              <a:srgbClr val="EFF0F2"/>
            </a:solidFill>
          </p:spPr>
        </p:sp>
      </p:grpSp>
      <p:grpSp>
        <p:nvGrpSpPr>
          <p:cNvPr id="57" name="Group 31">
            <a:extLst>
              <a:ext uri="{FF2B5EF4-FFF2-40B4-BE49-F238E27FC236}">
                <a16:creationId xmlns:a16="http://schemas.microsoft.com/office/drawing/2014/main" id="{C6F7E492-4267-4ABE-9739-15448340D7C0}"/>
              </a:ext>
            </a:extLst>
          </p:cNvPr>
          <p:cNvGrpSpPr/>
          <p:nvPr/>
        </p:nvGrpSpPr>
        <p:grpSpPr>
          <a:xfrm>
            <a:off x="0" y="1784884"/>
            <a:ext cx="1415786" cy="376585"/>
            <a:chOff x="0" y="0"/>
            <a:chExt cx="2148576" cy="571500"/>
          </a:xfrm>
        </p:grpSpPr>
        <p:sp>
          <p:nvSpPr>
            <p:cNvPr id="58" name="Freeform 32">
              <a:extLst>
                <a:ext uri="{FF2B5EF4-FFF2-40B4-BE49-F238E27FC236}">
                  <a16:creationId xmlns:a16="http://schemas.microsoft.com/office/drawing/2014/main" id="{9D25CB4F-3EDC-44ED-8503-4AA1FFEC2465}"/>
                </a:ext>
              </a:extLst>
            </p:cNvPr>
            <p:cNvSpPr/>
            <p:nvPr/>
          </p:nvSpPr>
          <p:spPr>
            <a:xfrm>
              <a:off x="0" y="255270"/>
              <a:ext cx="2148576" cy="69850"/>
            </a:xfrm>
            <a:custGeom>
              <a:avLst/>
              <a:gdLst/>
              <a:ahLst/>
              <a:cxnLst/>
              <a:rect l="l" t="t" r="r" b="b"/>
              <a:pathLst>
                <a:path w="2148576" h="69850">
                  <a:moveTo>
                    <a:pt x="1857746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148576" y="69850"/>
                  </a:lnTo>
                  <a:lnTo>
                    <a:pt x="2148576" y="0"/>
                  </a:lnTo>
                  <a:close/>
                </a:path>
              </a:pathLst>
            </a:custGeom>
            <a:solidFill>
              <a:srgbClr val="EFF0F2"/>
            </a:solidFill>
          </p:spPr>
        </p:sp>
      </p:grpSp>
      <p:sp>
        <p:nvSpPr>
          <p:cNvPr id="18" name="TextBox 8">
            <a:extLst>
              <a:ext uri="{FF2B5EF4-FFF2-40B4-BE49-F238E27FC236}">
                <a16:creationId xmlns:a16="http://schemas.microsoft.com/office/drawing/2014/main" id="{FF65B10F-02C8-4C8B-BD9F-9F4B99F46E33}"/>
              </a:ext>
            </a:extLst>
          </p:cNvPr>
          <p:cNvSpPr txBox="1"/>
          <p:nvPr/>
        </p:nvSpPr>
        <p:spPr>
          <a:xfrm>
            <a:off x="2663059" y="375975"/>
            <a:ext cx="4981267" cy="6016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74"/>
              </a:lnSpc>
            </a:pPr>
            <a:r>
              <a:rPr lang="en-US" sz="3553" spc="71" dirty="0">
                <a:solidFill>
                  <a:srgbClr val="002060"/>
                </a:solidFill>
                <a:latin typeface="League Gothic"/>
              </a:rPr>
              <a:t>CAJ SUPPLIERS MEETINGS 2022</a:t>
            </a:r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id="{C66A799B-A493-4581-B22B-AA82BF2FC877}"/>
              </a:ext>
            </a:extLst>
          </p:cNvPr>
          <p:cNvSpPr txBox="1"/>
          <p:nvPr/>
        </p:nvSpPr>
        <p:spPr>
          <a:xfrm>
            <a:off x="2445231" y="1088533"/>
            <a:ext cx="4204477" cy="2896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Lato"/>
              </a:rPr>
              <a:t>6</a:t>
            </a:r>
            <a:r>
              <a:rPr lang="en-US" sz="1800" baseline="30000" dirty="0">
                <a:solidFill>
                  <a:srgbClr val="000000"/>
                </a:solidFill>
                <a:latin typeface="Lato"/>
              </a:rPr>
              <a:t>th</a:t>
            </a:r>
            <a:r>
              <a:rPr lang="en-US" sz="1800" dirty="0">
                <a:solidFill>
                  <a:srgbClr val="000000"/>
                </a:solidFill>
                <a:latin typeface="Lato"/>
              </a:rPr>
              <a:t>  - 10</a:t>
            </a:r>
            <a:r>
              <a:rPr lang="en-US" sz="1800" baseline="30000" dirty="0">
                <a:solidFill>
                  <a:srgbClr val="000000"/>
                </a:solidFill>
                <a:latin typeface="Lato"/>
              </a:rPr>
              <a:t>th</a:t>
            </a:r>
            <a:r>
              <a:rPr lang="en-US" sz="1800" dirty="0">
                <a:solidFill>
                  <a:srgbClr val="000000"/>
                </a:solidFill>
                <a:latin typeface="Lato"/>
              </a:rPr>
              <a:t>  June 2022 – France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E22EA58-CD5F-4E11-924C-B8FE9FDD6D5B}"/>
              </a:ext>
            </a:extLst>
          </p:cNvPr>
          <p:cNvSpPr/>
          <p:nvPr/>
        </p:nvSpPr>
        <p:spPr>
          <a:xfrm>
            <a:off x="1717723" y="1765300"/>
            <a:ext cx="56605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1800" dirty="0">
                <a:solidFill>
                  <a:srgbClr val="002060"/>
                </a:solidFill>
                <a:effectLst/>
                <a:latin typeface="League Gothic" panose="020B0604020202020204" charset="0"/>
                <a:ea typeface="Museo 500"/>
                <a:cs typeface="Museo 500"/>
              </a:rPr>
              <a:t>EXPORT ACTIVITIES</a:t>
            </a:r>
            <a:endParaRPr lang="fr-FR" sz="2400" spc="71" dirty="0">
              <a:solidFill>
                <a:srgbClr val="002060"/>
              </a:solidFill>
              <a:latin typeface="League Gothic" panose="020B0604020202020204" charset="0"/>
            </a:endParaRPr>
          </a:p>
        </p:txBody>
      </p:sp>
      <p:cxnSp>
        <p:nvCxnSpPr>
          <p:cNvPr id="26" name="Line 27">
            <a:extLst>
              <a:ext uri="{FF2B5EF4-FFF2-40B4-BE49-F238E27FC236}">
                <a16:creationId xmlns:a16="http://schemas.microsoft.com/office/drawing/2014/main" id="{0BA7E1B1-8607-4469-B8BB-A6E5EDE2D9AB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77038" y="2298700"/>
            <a:ext cx="539750" cy="0"/>
          </a:xfrm>
          <a:prstGeom prst="line">
            <a:avLst/>
          </a:prstGeom>
          <a:noFill/>
          <a:ln w="54000">
            <a:solidFill>
              <a:srgbClr val="E3061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0" name="ZoneTexte 19">
            <a:extLst>
              <a:ext uri="{FF2B5EF4-FFF2-40B4-BE49-F238E27FC236}">
                <a16:creationId xmlns:a16="http://schemas.microsoft.com/office/drawing/2014/main" id="{7ED9F0DB-05CE-4F54-AF76-F8AD759D43B7}"/>
              </a:ext>
            </a:extLst>
          </p:cNvPr>
          <p:cNvSpPr txBox="1"/>
          <p:nvPr/>
        </p:nvSpPr>
        <p:spPr>
          <a:xfrm>
            <a:off x="1948631" y="2956703"/>
            <a:ext cx="5196563" cy="686341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100" b="1" dirty="0"/>
              <a:t>WHICH COUNTRIES ?</a:t>
            </a:r>
          </a:p>
          <a:p>
            <a:endParaRPr lang="pt-BR" sz="1100" b="1" dirty="0"/>
          </a:p>
          <a:p>
            <a:endParaRPr lang="pt-BR" sz="1100" b="1" dirty="0"/>
          </a:p>
          <a:p>
            <a:endParaRPr lang="pt-BR" sz="1100" b="1" dirty="0"/>
          </a:p>
          <a:p>
            <a:endParaRPr lang="pt-BR" sz="1100" b="1" dirty="0"/>
          </a:p>
          <a:p>
            <a:endParaRPr lang="pt-BR" sz="1100" b="1" dirty="0"/>
          </a:p>
          <a:p>
            <a:r>
              <a:rPr lang="pt-BR" sz="1100" b="1" dirty="0"/>
              <a:t>SINCE WHEN?</a:t>
            </a:r>
          </a:p>
          <a:p>
            <a:endParaRPr lang="pt-BR" sz="1100" b="1" dirty="0"/>
          </a:p>
          <a:p>
            <a:endParaRPr lang="pt-BR" sz="1100" b="1" dirty="0"/>
          </a:p>
          <a:p>
            <a:endParaRPr lang="pt-BR" sz="1100" b="1" dirty="0"/>
          </a:p>
          <a:p>
            <a:endParaRPr lang="pt-BR" sz="1100" b="1" dirty="0"/>
          </a:p>
          <a:p>
            <a:endParaRPr lang="pt-BR" sz="1100" b="1" dirty="0"/>
          </a:p>
          <a:p>
            <a:endParaRPr lang="pt-BR" sz="1100" b="1" dirty="0"/>
          </a:p>
          <a:p>
            <a:r>
              <a:rPr lang="pt-BR" sz="1100" b="1" dirty="0"/>
              <a:t>WHAT KIND OF PARTNERSHIP ?</a:t>
            </a:r>
          </a:p>
          <a:p>
            <a:endParaRPr lang="pt-BR" sz="1100" b="1" dirty="0"/>
          </a:p>
          <a:p>
            <a:endParaRPr lang="pt-BR" sz="1100" b="1" dirty="0"/>
          </a:p>
          <a:p>
            <a:endParaRPr lang="pt-BR" sz="1100" b="1" dirty="0"/>
          </a:p>
          <a:p>
            <a:endParaRPr lang="pt-BR" sz="1100" b="1" dirty="0"/>
          </a:p>
          <a:p>
            <a:endParaRPr lang="pt-BR" sz="1100" b="1" dirty="0"/>
          </a:p>
          <a:p>
            <a:endParaRPr lang="pt-BR" sz="1100" b="1" dirty="0"/>
          </a:p>
          <a:p>
            <a:r>
              <a:rPr lang="pt-BR" sz="1100" b="1" dirty="0"/>
              <a:t>DOES YOUR COMPANY TAKE PART IN TRADE SHOW / FAIR?</a:t>
            </a:r>
          </a:p>
          <a:p>
            <a:endParaRPr lang="pt-BR" sz="1100" b="1" dirty="0"/>
          </a:p>
          <a:p>
            <a:endParaRPr lang="pt-BR" sz="1100" b="1" dirty="0"/>
          </a:p>
          <a:p>
            <a:endParaRPr lang="pt-BR" sz="1100" b="1" dirty="0"/>
          </a:p>
          <a:p>
            <a:endParaRPr lang="pt-BR" sz="1100" b="1" dirty="0"/>
          </a:p>
          <a:p>
            <a:endParaRPr lang="pt-BR" sz="1100" b="1" dirty="0"/>
          </a:p>
          <a:p>
            <a:endParaRPr lang="pt-BR" sz="1100" b="1" dirty="0"/>
          </a:p>
          <a:p>
            <a:r>
              <a:rPr lang="pt-BR" sz="1100" b="1" dirty="0"/>
              <a:t>SPOKEN LANGUAGES:</a:t>
            </a:r>
          </a:p>
          <a:p>
            <a:endParaRPr lang="pt-BR" sz="1100" b="1" dirty="0"/>
          </a:p>
          <a:p>
            <a:endParaRPr lang="fr-FR" sz="1100" b="1" dirty="0"/>
          </a:p>
          <a:p>
            <a:endParaRPr lang="pt-BR" sz="1100" b="1" dirty="0"/>
          </a:p>
          <a:p>
            <a:r>
              <a:rPr lang="pt-BR" sz="1100" b="1" dirty="0"/>
              <a:t>MAIN COMPETITORS:</a:t>
            </a:r>
          </a:p>
          <a:p>
            <a:endParaRPr lang="fr-FR" sz="1100" b="1" dirty="0"/>
          </a:p>
          <a:p>
            <a:endParaRPr lang="fr-FR" sz="1100" b="1" dirty="0"/>
          </a:p>
          <a:p>
            <a:endParaRPr lang="fr-FR" sz="1100" b="1" dirty="0"/>
          </a:p>
          <a:p>
            <a:r>
              <a:rPr lang="fr-FR" sz="11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CAPACITY TO DELIVER YOUR SOLUTION ABROAD?</a:t>
            </a:r>
          </a:p>
          <a:p>
            <a:endParaRPr lang="fr-FR" sz="1100" b="1" dirty="0"/>
          </a:p>
          <a:p>
            <a:endParaRPr lang="fr-FR" sz="1100" b="1" dirty="0"/>
          </a:p>
          <a:p>
            <a:endParaRPr lang="fr-FR" sz="1100" b="1" dirty="0"/>
          </a:p>
          <a:p>
            <a:endParaRPr lang="fr-FR" sz="1100" b="1" dirty="0"/>
          </a:p>
        </p:txBody>
      </p:sp>
    </p:spTree>
    <p:extLst>
      <p:ext uri="{BB962C8B-B14F-4D97-AF65-F5344CB8AC3E}">
        <p14:creationId xmlns:p14="http://schemas.microsoft.com/office/powerpoint/2010/main" val="2037858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090A86B-A78C-4AED-8D0D-3D22F7BD8BCC}"/>
              </a:ext>
            </a:extLst>
          </p:cNvPr>
          <p:cNvSpPr/>
          <p:nvPr/>
        </p:nvSpPr>
        <p:spPr>
          <a:xfrm>
            <a:off x="0" y="668"/>
            <a:ext cx="1608861" cy="1072203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extBox 4"/>
          <p:cNvSpPr txBox="1"/>
          <p:nvPr/>
        </p:nvSpPr>
        <p:spPr>
          <a:xfrm>
            <a:off x="3778250" y="1802566"/>
            <a:ext cx="1746552" cy="3604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400" spc="42" dirty="0">
                <a:solidFill>
                  <a:srgbClr val="002060"/>
                </a:solidFill>
                <a:latin typeface="League Gothic"/>
              </a:rPr>
              <a:t>EXPORT ACTIVITIES</a:t>
            </a:r>
          </a:p>
        </p:txBody>
      </p:sp>
      <p:grpSp>
        <p:nvGrpSpPr>
          <p:cNvPr id="15" name="Group 15"/>
          <p:cNvGrpSpPr/>
          <p:nvPr/>
        </p:nvGrpSpPr>
        <p:grpSpPr>
          <a:xfrm>
            <a:off x="135218" y="9171471"/>
            <a:ext cx="1357032" cy="899629"/>
            <a:chOff x="0" y="0"/>
            <a:chExt cx="448971" cy="30428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48971" cy="304287"/>
            </a:xfrm>
            <a:custGeom>
              <a:avLst/>
              <a:gdLst/>
              <a:ahLst/>
              <a:cxnLst/>
              <a:rect l="l" t="t" r="r" b="b"/>
              <a:pathLst>
                <a:path w="448971" h="304287">
                  <a:moveTo>
                    <a:pt x="0" y="0"/>
                  </a:moveTo>
                  <a:lnTo>
                    <a:pt x="448971" y="0"/>
                  </a:lnTo>
                  <a:lnTo>
                    <a:pt x="448971" y="304287"/>
                  </a:lnTo>
                  <a:lnTo>
                    <a:pt x="0" y="30428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5091" y="9188613"/>
            <a:ext cx="1277286" cy="882487"/>
          </a:xfrm>
          <a:prstGeom prst="rect">
            <a:avLst/>
          </a:prstGeom>
        </p:spPr>
      </p:pic>
      <p:sp>
        <p:nvSpPr>
          <p:cNvPr id="40" name="TextBox 17">
            <a:extLst>
              <a:ext uri="{FF2B5EF4-FFF2-40B4-BE49-F238E27FC236}">
                <a16:creationId xmlns:a16="http://schemas.microsoft.com/office/drawing/2014/main" id="{B48BC353-1F00-482C-AF4E-719E7ECF4D23}"/>
              </a:ext>
            </a:extLst>
          </p:cNvPr>
          <p:cNvSpPr txBox="1"/>
          <p:nvPr/>
        </p:nvSpPr>
        <p:spPr>
          <a:xfrm rot="16200000">
            <a:off x="-2672041" y="3834548"/>
            <a:ext cx="7756549" cy="5988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pt-BR" sz="8000" spc="48" dirty="0">
                <a:solidFill>
                  <a:srgbClr val="FFFFFF"/>
                </a:solidFill>
                <a:latin typeface="League Gothic"/>
              </a:rPr>
              <a:t>COMPANY PROFILE</a:t>
            </a:r>
            <a:endParaRPr lang="en-US" sz="8000" spc="48" dirty="0">
              <a:solidFill>
                <a:srgbClr val="FFFFFF"/>
              </a:solidFill>
              <a:latin typeface="League Gothic"/>
            </a:endParaRPr>
          </a:p>
        </p:txBody>
      </p:sp>
      <p:grpSp>
        <p:nvGrpSpPr>
          <p:cNvPr id="42" name="Group 15">
            <a:extLst>
              <a:ext uri="{FF2B5EF4-FFF2-40B4-BE49-F238E27FC236}">
                <a16:creationId xmlns:a16="http://schemas.microsoft.com/office/drawing/2014/main" id="{27020F2A-1DC0-48A3-A062-F4B24C79853A}"/>
              </a:ext>
            </a:extLst>
          </p:cNvPr>
          <p:cNvGrpSpPr/>
          <p:nvPr/>
        </p:nvGrpSpPr>
        <p:grpSpPr>
          <a:xfrm>
            <a:off x="58753" y="603623"/>
            <a:ext cx="1418773" cy="961565"/>
            <a:chOff x="0" y="0"/>
            <a:chExt cx="448971" cy="304287"/>
          </a:xfrm>
        </p:grpSpPr>
        <p:sp>
          <p:nvSpPr>
            <p:cNvPr id="53" name="Freeform 16">
              <a:extLst>
                <a:ext uri="{FF2B5EF4-FFF2-40B4-BE49-F238E27FC236}">
                  <a16:creationId xmlns:a16="http://schemas.microsoft.com/office/drawing/2014/main" id="{269D3445-C4F5-4402-9814-8773159EBAC7}"/>
                </a:ext>
              </a:extLst>
            </p:cNvPr>
            <p:cNvSpPr/>
            <p:nvPr/>
          </p:nvSpPr>
          <p:spPr>
            <a:xfrm>
              <a:off x="0" y="0"/>
              <a:ext cx="448971" cy="304287"/>
            </a:xfrm>
            <a:custGeom>
              <a:avLst/>
              <a:gdLst/>
              <a:ahLst/>
              <a:cxnLst/>
              <a:rect l="l" t="t" r="r" b="b"/>
              <a:pathLst>
                <a:path w="448971" h="304287">
                  <a:moveTo>
                    <a:pt x="0" y="0"/>
                  </a:moveTo>
                  <a:lnTo>
                    <a:pt x="448971" y="0"/>
                  </a:lnTo>
                  <a:lnTo>
                    <a:pt x="448971" y="304287"/>
                  </a:lnTo>
                  <a:lnTo>
                    <a:pt x="0" y="30428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4" name="ZoneTexte 53">
            <a:extLst>
              <a:ext uri="{FF2B5EF4-FFF2-40B4-BE49-F238E27FC236}">
                <a16:creationId xmlns:a16="http://schemas.microsoft.com/office/drawing/2014/main" id="{6E500E56-774D-4ED6-B470-78342671B8B3}"/>
              </a:ext>
            </a:extLst>
          </p:cNvPr>
          <p:cNvSpPr txBox="1"/>
          <p:nvPr/>
        </p:nvSpPr>
        <p:spPr>
          <a:xfrm>
            <a:off x="323360" y="932758"/>
            <a:ext cx="1369966" cy="493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40"/>
              </a:lnSpc>
            </a:pPr>
            <a:r>
              <a:rPr lang="fr-FR" sz="3600" spc="42" dirty="0">
                <a:solidFill>
                  <a:srgbClr val="002060"/>
                </a:solidFill>
                <a:latin typeface="League Gothic"/>
              </a:rPr>
              <a:t>LOGO</a:t>
            </a:r>
          </a:p>
        </p:txBody>
      </p:sp>
      <p:grpSp>
        <p:nvGrpSpPr>
          <p:cNvPr id="55" name="Group 31">
            <a:extLst>
              <a:ext uri="{FF2B5EF4-FFF2-40B4-BE49-F238E27FC236}">
                <a16:creationId xmlns:a16="http://schemas.microsoft.com/office/drawing/2014/main" id="{433D69CE-B8B7-4301-BD2A-37D8242B9EF6}"/>
              </a:ext>
            </a:extLst>
          </p:cNvPr>
          <p:cNvGrpSpPr/>
          <p:nvPr/>
        </p:nvGrpSpPr>
        <p:grpSpPr>
          <a:xfrm>
            <a:off x="0" y="8552898"/>
            <a:ext cx="1415786" cy="376585"/>
            <a:chOff x="0" y="0"/>
            <a:chExt cx="2148576" cy="571500"/>
          </a:xfrm>
        </p:grpSpPr>
        <p:sp>
          <p:nvSpPr>
            <p:cNvPr id="56" name="Freeform 32">
              <a:extLst>
                <a:ext uri="{FF2B5EF4-FFF2-40B4-BE49-F238E27FC236}">
                  <a16:creationId xmlns:a16="http://schemas.microsoft.com/office/drawing/2014/main" id="{736C2756-8E75-4D88-B9E0-37FC8A136F51}"/>
                </a:ext>
              </a:extLst>
            </p:cNvPr>
            <p:cNvSpPr/>
            <p:nvPr/>
          </p:nvSpPr>
          <p:spPr>
            <a:xfrm>
              <a:off x="0" y="255270"/>
              <a:ext cx="2148576" cy="69850"/>
            </a:xfrm>
            <a:custGeom>
              <a:avLst/>
              <a:gdLst/>
              <a:ahLst/>
              <a:cxnLst/>
              <a:rect l="l" t="t" r="r" b="b"/>
              <a:pathLst>
                <a:path w="2148576" h="69850">
                  <a:moveTo>
                    <a:pt x="1857746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148576" y="69850"/>
                  </a:lnTo>
                  <a:lnTo>
                    <a:pt x="2148576" y="0"/>
                  </a:lnTo>
                  <a:close/>
                </a:path>
              </a:pathLst>
            </a:custGeom>
            <a:solidFill>
              <a:srgbClr val="EFF0F2"/>
            </a:solidFill>
          </p:spPr>
        </p:sp>
      </p:grpSp>
      <p:grpSp>
        <p:nvGrpSpPr>
          <p:cNvPr id="57" name="Group 31">
            <a:extLst>
              <a:ext uri="{FF2B5EF4-FFF2-40B4-BE49-F238E27FC236}">
                <a16:creationId xmlns:a16="http://schemas.microsoft.com/office/drawing/2014/main" id="{C6F7E492-4267-4ABE-9739-15448340D7C0}"/>
              </a:ext>
            </a:extLst>
          </p:cNvPr>
          <p:cNvGrpSpPr/>
          <p:nvPr/>
        </p:nvGrpSpPr>
        <p:grpSpPr>
          <a:xfrm>
            <a:off x="0" y="1784884"/>
            <a:ext cx="1415786" cy="376585"/>
            <a:chOff x="0" y="0"/>
            <a:chExt cx="2148576" cy="571500"/>
          </a:xfrm>
        </p:grpSpPr>
        <p:sp>
          <p:nvSpPr>
            <p:cNvPr id="58" name="Freeform 32">
              <a:extLst>
                <a:ext uri="{FF2B5EF4-FFF2-40B4-BE49-F238E27FC236}">
                  <a16:creationId xmlns:a16="http://schemas.microsoft.com/office/drawing/2014/main" id="{9D25CB4F-3EDC-44ED-8503-4AA1FFEC2465}"/>
                </a:ext>
              </a:extLst>
            </p:cNvPr>
            <p:cNvSpPr/>
            <p:nvPr/>
          </p:nvSpPr>
          <p:spPr>
            <a:xfrm>
              <a:off x="0" y="255270"/>
              <a:ext cx="2148576" cy="69850"/>
            </a:xfrm>
            <a:custGeom>
              <a:avLst/>
              <a:gdLst/>
              <a:ahLst/>
              <a:cxnLst/>
              <a:rect l="l" t="t" r="r" b="b"/>
              <a:pathLst>
                <a:path w="2148576" h="69850">
                  <a:moveTo>
                    <a:pt x="1857746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148576" y="69850"/>
                  </a:lnTo>
                  <a:lnTo>
                    <a:pt x="2148576" y="0"/>
                  </a:lnTo>
                  <a:close/>
                </a:path>
              </a:pathLst>
            </a:custGeom>
            <a:solidFill>
              <a:srgbClr val="EFF0F2"/>
            </a:solidFill>
          </p:spPr>
        </p:sp>
      </p:grpSp>
      <p:sp>
        <p:nvSpPr>
          <p:cNvPr id="18" name="TextBox 8">
            <a:extLst>
              <a:ext uri="{FF2B5EF4-FFF2-40B4-BE49-F238E27FC236}">
                <a16:creationId xmlns:a16="http://schemas.microsoft.com/office/drawing/2014/main" id="{FF65B10F-02C8-4C8B-BD9F-9F4B99F46E33}"/>
              </a:ext>
            </a:extLst>
          </p:cNvPr>
          <p:cNvSpPr txBox="1"/>
          <p:nvPr/>
        </p:nvSpPr>
        <p:spPr>
          <a:xfrm>
            <a:off x="2663059" y="375975"/>
            <a:ext cx="4981267" cy="6016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74"/>
              </a:lnSpc>
            </a:pPr>
            <a:r>
              <a:rPr lang="en-US" sz="3553" spc="71" dirty="0">
                <a:solidFill>
                  <a:srgbClr val="002060"/>
                </a:solidFill>
                <a:latin typeface="League Gothic"/>
              </a:rPr>
              <a:t>CAJ SUPPLIERS MEETINGS 2022</a:t>
            </a:r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id="{C66A799B-A493-4581-B22B-AA82BF2FC877}"/>
              </a:ext>
            </a:extLst>
          </p:cNvPr>
          <p:cNvSpPr txBox="1"/>
          <p:nvPr/>
        </p:nvSpPr>
        <p:spPr>
          <a:xfrm>
            <a:off x="2445231" y="1088533"/>
            <a:ext cx="4204477" cy="2896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Lato"/>
              </a:rPr>
              <a:t>6</a:t>
            </a:r>
            <a:r>
              <a:rPr lang="en-US" sz="1800" baseline="30000" dirty="0">
                <a:solidFill>
                  <a:srgbClr val="000000"/>
                </a:solidFill>
                <a:latin typeface="Lato"/>
              </a:rPr>
              <a:t>th</a:t>
            </a:r>
            <a:r>
              <a:rPr lang="en-US" sz="1800" dirty="0">
                <a:solidFill>
                  <a:srgbClr val="000000"/>
                </a:solidFill>
                <a:latin typeface="Lato"/>
              </a:rPr>
              <a:t>  - 10</a:t>
            </a:r>
            <a:r>
              <a:rPr lang="en-US" sz="1800" baseline="30000" dirty="0">
                <a:solidFill>
                  <a:srgbClr val="000000"/>
                </a:solidFill>
                <a:latin typeface="Lato"/>
              </a:rPr>
              <a:t>th</a:t>
            </a:r>
            <a:r>
              <a:rPr lang="en-US" sz="1800" dirty="0">
                <a:solidFill>
                  <a:srgbClr val="000000"/>
                </a:solidFill>
                <a:latin typeface="Lato"/>
              </a:rPr>
              <a:t>  June 2022 – France </a:t>
            </a:r>
          </a:p>
        </p:txBody>
      </p:sp>
      <p:cxnSp>
        <p:nvCxnSpPr>
          <p:cNvPr id="20" name="Line 27">
            <a:extLst>
              <a:ext uri="{FF2B5EF4-FFF2-40B4-BE49-F238E27FC236}">
                <a16:creationId xmlns:a16="http://schemas.microsoft.com/office/drawing/2014/main" id="{3AD7EC4D-6146-4E89-AACE-BC6F316B7FBD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236464" y="2180489"/>
            <a:ext cx="539750" cy="0"/>
          </a:xfrm>
          <a:prstGeom prst="line">
            <a:avLst/>
          </a:prstGeom>
          <a:noFill/>
          <a:ln w="54000">
            <a:solidFill>
              <a:srgbClr val="E3061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aphicFrame>
        <p:nvGraphicFramePr>
          <p:cNvPr id="21" name="Tableau 20">
            <a:extLst>
              <a:ext uri="{FF2B5EF4-FFF2-40B4-BE49-F238E27FC236}">
                <a16:creationId xmlns:a16="http://schemas.microsoft.com/office/drawing/2014/main" id="{A0A959A0-A7A8-4A7B-A635-590CD8FDCB7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7750475"/>
              </p:ext>
            </p:extLst>
          </p:nvPr>
        </p:nvGraphicFramePr>
        <p:xfrm>
          <a:off x="1920853" y="2451100"/>
          <a:ext cx="5409866" cy="225552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915615">
                  <a:extLst>
                    <a:ext uri="{9D8B030D-6E8A-4147-A177-3AD203B41FA5}">
                      <a16:colId xmlns:a16="http://schemas.microsoft.com/office/drawing/2014/main" val="1156476191"/>
                    </a:ext>
                  </a:extLst>
                </a:gridCol>
                <a:gridCol w="1676400">
                  <a:extLst>
                    <a:ext uri="{9D8B030D-6E8A-4147-A177-3AD203B41FA5}">
                      <a16:colId xmlns:a16="http://schemas.microsoft.com/office/drawing/2014/main" val="2891435216"/>
                    </a:ext>
                  </a:extLst>
                </a:gridCol>
                <a:gridCol w="1817851">
                  <a:extLst>
                    <a:ext uri="{9D8B030D-6E8A-4147-A177-3AD203B41FA5}">
                      <a16:colId xmlns:a16="http://schemas.microsoft.com/office/drawing/2014/main" val="1488350235"/>
                    </a:ext>
                  </a:extLst>
                </a:gridCol>
              </a:tblGrid>
              <a:tr h="45153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 YOU HAVE A CERTIFICATION?</a:t>
                      </a:r>
                      <a:endParaRPr lang="fr-FR" sz="1000" b="1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94998829"/>
                  </a:ext>
                </a:extLst>
              </a:tr>
              <a:tr h="177604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dirty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dirty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effectLst/>
                        </a:rPr>
                        <a:t>CERTIFICATIONS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1" dirty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effectLst/>
                        </a:rPr>
                        <a:t>(PLEASE, SEND US THE FILE OF YOUR CERTIFICATIONS)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1" dirty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marL="361950" indent="0" algn="l" defTabSz="914400" rtl="0" eaLnBrk="1" latinLnBrk="0" hangingPunct="1">
                        <a:spcAft>
                          <a:spcPts val="0"/>
                        </a:spcAft>
                        <a:buFont typeface="Wingdings" panose="05000000000000000000" pitchFamily="2" charset="2"/>
                        <a:buNone/>
                      </a:pPr>
                      <a:endParaRPr lang="en-GB" sz="12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+mn-cs"/>
                      </a:endParaRPr>
                    </a:p>
                    <a:p>
                      <a:pPr marL="53340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fr-FR" sz="1200" b="0" dirty="0">
                          <a:effectLst/>
                        </a:rPr>
                        <a:t>ISO 9001 </a:t>
                      </a:r>
                    </a:p>
                    <a:p>
                      <a:pPr marL="53340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fr-FR" sz="1200" b="0" dirty="0">
                          <a:effectLst/>
                        </a:rPr>
                        <a:t>NBR 16001  </a:t>
                      </a:r>
                    </a:p>
                    <a:p>
                      <a:pPr marL="53340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fr-FR" sz="1200" b="0" dirty="0">
                          <a:effectLst/>
                        </a:rPr>
                        <a:t>OHSAS 18001 </a:t>
                      </a:r>
                    </a:p>
                    <a:p>
                      <a:pPr marL="53340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fr-FR" sz="1200" b="0" dirty="0">
                          <a:effectLst/>
                        </a:rPr>
                        <a:t>NAD CAP  </a:t>
                      </a:r>
                    </a:p>
                    <a:p>
                      <a:pPr marL="53340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fr-FR" sz="1200" b="0" dirty="0">
                          <a:effectLst/>
                        </a:rPr>
                        <a:t>ISO 14001</a:t>
                      </a:r>
                    </a:p>
                    <a:p>
                      <a:pPr marL="53340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fr-FR" sz="1200" b="0" dirty="0">
                          <a:effectLst/>
                        </a:rPr>
                        <a:t>SA 8000 </a:t>
                      </a:r>
                    </a:p>
                    <a:p>
                      <a:pPr marL="53340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fr-FR" sz="1200" b="0" dirty="0">
                          <a:effectLst/>
                        </a:rPr>
                        <a:t>AS 9100</a:t>
                      </a:r>
                    </a:p>
                    <a:p>
                      <a:pPr marL="53340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Char char="q"/>
                        <a:tabLst/>
                        <a:defRPr/>
                      </a:pPr>
                      <a:r>
                        <a:rPr lang="fr-FR" sz="1200" b="0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Other</a:t>
                      </a:r>
                      <a:r>
                        <a:rPr lang="fr-FR" sz="1200" b="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+mn-cs"/>
                        </a:rPr>
                        <a:t>: </a:t>
                      </a:r>
                      <a:endParaRPr lang="fr-FR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n-GB" sz="1000" kern="12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+mn-cs"/>
                        </a:rPr>
                        <a:t> </a:t>
                      </a:r>
                      <a:endParaRPr lang="fr-FR" sz="10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54892625"/>
                  </a:ext>
                </a:extLst>
              </a:tr>
            </a:tbl>
          </a:graphicData>
        </a:graphic>
      </p:graphicFrame>
      <p:sp>
        <p:nvSpPr>
          <p:cNvPr id="24" name="ZoneTexte 23">
            <a:extLst>
              <a:ext uri="{FF2B5EF4-FFF2-40B4-BE49-F238E27FC236}">
                <a16:creationId xmlns:a16="http://schemas.microsoft.com/office/drawing/2014/main" id="{EF7D4275-180D-44C9-AECD-B662E6545E3C}"/>
              </a:ext>
            </a:extLst>
          </p:cNvPr>
          <p:cNvSpPr txBox="1"/>
          <p:nvPr/>
        </p:nvSpPr>
        <p:spPr>
          <a:xfrm>
            <a:off x="1920853" y="5009590"/>
            <a:ext cx="5409866" cy="1107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pt-BR" sz="1100" b="1" dirty="0"/>
              <a:t>HAVE YOU ANY SUCESS STORY TO HIGHLIGHT?</a:t>
            </a:r>
          </a:p>
          <a:p>
            <a:endParaRPr lang="pt-BR" sz="1100" b="1" dirty="0"/>
          </a:p>
          <a:p>
            <a:endParaRPr lang="pt-BR" sz="1100" b="1" dirty="0"/>
          </a:p>
          <a:p>
            <a:endParaRPr lang="pt-BR" sz="1100" b="1" dirty="0"/>
          </a:p>
          <a:p>
            <a:endParaRPr lang="fr-FR" sz="1100" b="1" dirty="0"/>
          </a:p>
          <a:p>
            <a:endParaRPr lang="fr-FR" sz="1100" b="1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D837A00E-D611-449B-9CA6-EC1BC1FEA168}"/>
              </a:ext>
            </a:extLst>
          </p:cNvPr>
          <p:cNvSpPr txBox="1"/>
          <p:nvPr/>
        </p:nvSpPr>
        <p:spPr>
          <a:xfrm>
            <a:off x="1920852" y="6841916"/>
            <a:ext cx="5409867" cy="280076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pt-BR" sz="1100" b="1" dirty="0"/>
          </a:p>
          <a:p>
            <a:r>
              <a:rPr lang="pt-BR" sz="1100" b="1" dirty="0"/>
              <a:t>DO YOU HAVE PREVIOUS EXPERIENCES IN BRAZIL?</a:t>
            </a:r>
          </a:p>
          <a:p>
            <a:endParaRPr lang="pt-BR" sz="1100" b="1" dirty="0"/>
          </a:p>
          <a:p>
            <a:endParaRPr lang="pt-BR" sz="1100" b="1" dirty="0"/>
          </a:p>
          <a:p>
            <a:endParaRPr lang="pt-BR" sz="1100" b="1" dirty="0"/>
          </a:p>
          <a:p>
            <a:endParaRPr lang="pt-BR" sz="1100" b="1" dirty="0"/>
          </a:p>
          <a:p>
            <a:endParaRPr lang="pt-BR" sz="1100" b="1" dirty="0"/>
          </a:p>
          <a:p>
            <a:endParaRPr lang="pt-BR" sz="1100" b="1" dirty="0"/>
          </a:p>
          <a:p>
            <a:endParaRPr lang="pt-BR" sz="1100" b="1" dirty="0"/>
          </a:p>
          <a:p>
            <a:endParaRPr lang="pt-BR" sz="1100" b="1" dirty="0"/>
          </a:p>
          <a:p>
            <a:r>
              <a:rPr lang="pt-BR" sz="1100" b="1" dirty="0"/>
              <a:t>DO YOU HAVE  A LOCAL SALES PRESENCE IN BRAZIL?</a:t>
            </a:r>
          </a:p>
          <a:p>
            <a:endParaRPr lang="pt-BR" sz="1100" b="1" dirty="0"/>
          </a:p>
          <a:p>
            <a:endParaRPr lang="pt-BR" sz="1100" b="1" dirty="0"/>
          </a:p>
          <a:p>
            <a:endParaRPr lang="pt-BR" sz="1100" b="1" dirty="0"/>
          </a:p>
          <a:p>
            <a:endParaRPr lang="fr-FR" sz="1100" b="1" dirty="0"/>
          </a:p>
          <a:p>
            <a:endParaRPr lang="fr-FR" sz="1100" b="1" dirty="0"/>
          </a:p>
        </p:txBody>
      </p:sp>
      <p:pic>
        <p:nvPicPr>
          <p:cNvPr id="26" name="Picture 8" descr="Adesivo Bandeira do Brasil - Unidade - Race Custom - Peças para Motos  Custom e Café Racer">
            <a:extLst>
              <a:ext uri="{FF2B5EF4-FFF2-40B4-BE49-F238E27FC236}">
                <a16:creationId xmlns:a16="http://schemas.microsoft.com/office/drawing/2014/main" id="{3F61B115-9AEB-4F4D-8C6C-D2EE95A5FC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48" t="26658" r="12190" b="26290"/>
          <a:stretch/>
        </p:blipFill>
        <p:spPr bwMode="auto">
          <a:xfrm>
            <a:off x="1933916" y="6509874"/>
            <a:ext cx="487199" cy="299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5860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1090A86B-A78C-4AED-8D0D-3D22F7BD8BCC}"/>
              </a:ext>
            </a:extLst>
          </p:cNvPr>
          <p:cNvSpPr/>
          <p:nvPr/>
        </p:nvSpPr>
        <p:spPr>
          <a:xfrm>
            <a:off x="0" y="668"/>
            <a:ext cx="1608861" cy="1072203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grpSp>
        <p:nvGrpSpPr>
          <p:cNvPr id="15" name="Group 15"/>
          <p:cNvGrpSpPr/>
          <p:nvPr/>
        </p:nvGrpSpPr>
        <p:grpSpPr>
          <a:xfrm>
            <a:off x="135218" y="9171471"/>
            <a:ext cx="1357032" cy="899629"/>
            <a:chOff x="0" y="0"/>
            <a:chExt cx="448971" cy="30428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48971" cy="304287"/>
            </a:xfrm>
            <a:custGeom>
              <a:avLst/>
              <a:gdLst/>
              <a:ahLst/>
              <a:cxnLst/>
              <a:rect l="l" t="t" r="r" b="b"/>
              <a:pathLst>
                <a:path w="448971" h="304287">
                  <a:moveTo>
                    <a:pt x="0" y="0"/>
                  </a:moveTo>
                  <a:lnTo>
                    <a:pt x="448971" y="0"/>
                  </a:lnTo>
                  <a:lnTo>
                    <a:pt x="448971" y="304287"/>
                  </a:lnTo>
                  <a:lnTo>
                    <a:pt x="0" y="30428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5091" y="9188613"/>
            <a:ext cx="1277286" cy="882487"/>
          </a:xfrm>
          <a:prstGeom prst="rect">
            <a:avLst/>
          </a:prstGeom>
        </p:spPr>
      </p:pic>
      <p:sp>
        <p:nvSpPr>
          <p:cNvPr id="40" name="TextBox 17">
            <a:extLst>
              <a:ext uri="{FF2B5EF4-FFF2-40B4-BE49-F238E27FC236}">
                <a16:creationId xmlns:a16="http://schemas.microsoft.com/office/drawing/2014/main" id="{B48BC353-1F00-482C-AF4E-719E7ECF4D23}"/>
              </a:ext>
            </a:extLst>
          </p:cNvPr>
          <p:cNvSpPr txBox="1"/>
          <p:nvPr/>
        </p:nvSpPr>
        <p:spPr>
          <a:xfrm rot="16200000">
            <a:off x="-2672041" y="3834548"/>
            <a:ext cx="7756549" cy="5988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pt-BR" sz="8000" spc="48" dirty="0">
                <a:solidFill>
                  <a:srgbClr val="FFFFFF"/>
                </a:solidFill>
                <a:latin typeface="League Gothic"/>
              </a:rPr>
              <a:t>COMPANY PROFILE</a:t>
            </a:r>
            <a:endParaRPr lang="en-US" sz="8000" spc="48" dirty="0">
              <a:solidFill>
                <a:srgbClr val="FFFFFF"/>
              </a:solidFill>
              <a:latin typeface="League Gothic"/>
            </a:endParaRPr>
          </a:p>
        </p:txBody>
      </p:sp>
      <p:grpSp>
        <p:nvGrpSpPr>
          <p:cNvPr id="42" name="Group 15">
            <a:extLst>
              <a:ext uri="{FF2B5EF4-FFF2-40B4-BE49-F238E27FC236}">
                <a16:creationId xmlns:a16="http://schemas.microsoft.com/office/drawing/2014/main" id="{27020F2A-1DC0-48A3-A062-F4B24C79853A}"/>
              </a:ext>
            </a:extLst>
          </p:cNvPr>
          <p:cNvGrpSpPr/>
          <p:nvPr/>
        </p:nvGrpSpPr>
        <p:grpSpPr>
          <a:xfrm>
            <a:off x="58753" y="603623"/>
            <a:ext cx="1418773" cy="961565"/>
            <a:chOff x="0" y="0"/>
            <a:chExt cx="448971" cy="304287"/>
          </a:xfrm>
        </p:grpSpPr>
        <p:sp>
          <p:nvSpPr>
            <p:cNvPr id="53" name="Freeform 16">
              <a:extLst>
                <a:ext uri="{FF2B5EF4-FFF2-40B4-BE49-F238E27FC236}">
                  <a16:creationId xmlns:a16="http://schemas.microsoft.com/office/drawing/2014/main" id="{269D3445-C4F5-4402-9814-8773159EBAC7}"/>
                </a:ext>
              </a:extLst>
            </p:cNvPr>
            <p:cNvSpPr/>
            <p:nvPr/>
          </p:nvSpPr>
          <p:spPr>
            <a:xfrm>
              <a:off x="0" y="0"/>
              <a:ext cx="448971" cy="304287"/>
            </a:xfrm>
            <a:custGeom>
              <a:avLst/>
              <a:gdLst/>
              <a:ahLst/>
              <a:cxnLst/>
              <a:rect l="l" t="t" r="r" b="b"/>
              <a:pathLst>
                <a:path w="448971" h="304287">
                  <a:moveTo>
                    <a:pt x="0" y="0"/>
                  </a:moveTo>
                  <a:lnTo>
                    <a:pt x="448971" y="0"/>
                  </a:lnTo>
                  <a:lnTo>
                    <a:pt x="448971" y="304287"/>
                  </a:lnTo>
                  <a:lnTo>
                    <a:pt x="0" y="30428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54" name="ZoneTexte 53">
            <a:extLst>
              <a:ext uri="{FF2B5EF4-FFF2-40B4-BE49-F238E27FC236}">
                <a16:creationId xmlns:a16="http://schemas.microsoft.com/office/drawing/2014/main" id="{6E500E56-774D-4ED6-B470-78342671B8B3}"/>
              </a:ext>
            </a:extLst>
          </p:cNvPr>
          <p:cNvSpPr txBox="1"/>
          <p:nvPr/>
        </p:nvSpPr>
        <p:spPr>
          <a:xfrm>
            <a:off x="323360" y="932758"/>
            <a:ext cx="1369966" cy="493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40"/>
              </a:lnSpc>
            </a:pPr>
            <a:r>
              <a:rPr lang="fr-FR" sz="3600" spc="42" dirty="0">
                <a:solidFill>
                  <a:srgbClr val="002060"/>
                </a:solidFill>
                <a:latin typeface="League Gothic"/>
              </a:rPr>
              <a:t>LOGO</a:t>
            </a:r>
          </a:p>
        </p:txBody>
      </p:sp>
      <p:grpSp>
        <p:nvGrpSpPr>
          <p:cNvPr id="55" name="Group 31">
            <a:extLst>
              <a:ext uri="{FF2B5EF4-FFF2-40B4-BE49-F238E27FC236}">
                <a16:creationId xmlns:a16="http://schemas.microsoft.com/office/drawing/2014/main" id="{433D69CE-B8B7-4301-BD2A-37D8242B9EF6}"/>
              </a:ext>
            </a:extLst>
          </p:cNvPr>
          <p:cNvGrpSpPr/>
          <p:nvPr/>
        </p:nvGrpSpPr>
        <p:grpSpPr>
          <a:xfrm>
            <a:off x="0" y="8552898"/>
            <a:ext cx="1415786" cy="376585"/>
            <a:chOff x="0" y="0"/>
            <a:chExt cx="2148576" cy="571500"/>
          </a:xfrm>
        </p:grpSpPr>
        <p:sp>
          <p:nvSpPr>
            <p:cNvPr id="56" name="Freeform 32">
              <a:extLst>
                <a:ext uri="{FF2B5EF4-FFF2-40B4-BE49-F238E27FC236}">
                  <a16:creationId xmlns:a16="http://schemas.microsoft.com/office/drawing/2014/main" id="{736C2756-8E75-4D88-B9E0-37FC8A136F51}"/>
                </a:ext>
              </a:extLst>
            </p:cNvPr>
            <p:cNvSpPr/>
            <p:nvPr/>
          </p:nvSpPr>
          <p:spPr>
            <a:xfrm>
              <a:off x="0" y="255270"/>
              <a:ext cx="2148576" cy="69850"/>
            </a:xfrm>
            <a:custGeom>
              <a:avLst/>
              <a:gdLst/>
              <a:ahLst/>
              <a:cxnLst/>
              <a:rect l="l" t="t" r="r" b="b"/>
              <a:pathLst>
                <a:path w="2148576" h="69850">
                  <a:moveTo>
                    <a:pt x="1857746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148576" y="69850"/>
                  </a:lnTo>
                  <a:lnTo>
                    <a:pt x="2148576" y="0"/>
                  </a:lnTo>
                  <a:close/>
                </a:path>
              </a:pathLst>
            </a:custGeom>
            <a:solidFill>
              <a:srgbClr val="EFF0F2"/>
            </a:solidFill>
          </p:spPr>
        </p:sp>
      </p:grpSp>
      <p:grpSp>
        <p:nvGrpSpPr>
          <p:cNvPr id="57" name="Group 31">
            <a:extLst>
              <a:ext uri="{FF2B5EF4-FFF2-40B4-BE49-F238E27FC236}">
                <a16:creationId xmlns:a16="http://schemas.microsoft.com/office/drawing/2014/main" id="{C6F7E492-4267-4ABE-9739-15448340D7C0}"/>
              </a:ext>
            </a:extLst>
          </p:cNvPr>
          <p:cNvGrpSpPr/>
          <p:nvPr/>
        </p:nvGrpSpPr>
        <p:grpSpPr>
          <a:xfrm>
            <a:off x="0" y="1784884"/>
            <a:ext cx="1415786" cy="376585"/>
            <a:chOff x="0" y="0"/>
            <a:chExt cx="2148576" cy="571500"/>
          </a:xfrm>
        </p:grpSpPr>
        <p:sp>
          <p:nvSpPr>
            <p:cNvPr id="58" name="Freeform 32">
              <a:extLst>
                <a:ext uri="{FF2B5EF4-FFF2-40B4-BE49-F238E27FC236}">
                  <a16:creationId xmlns:a16="http://schemas.microsoft.com/office/drawing/2014/main" id="{9D25CB4F-3EDC-44ED-8503-4AA1FFEC2465}"/>
                </a:ext>
              </a:extLst>
            </p:cNvPr>
            <p:cNvSpPr/>
            <p:nvPr/>
          </p:nvSpPr>
          <p:spPr>
            <a:xfrm>
              <a:off x="0" y="255270"/>
              <a:ext cx="2148576" cy="69850"/>
            </a:xfrm>
            <a:custGeom>
              <a:avLst/>
              <a:gdLst/>
              <a:ahLst/>
              <a:cxnLst/>
              <a:rect l="l" t="t" r="r" b="b"/>
              <a:pathLst>
                <a:path w="2148576" h="69850">
                  <a:moveTo>
                    <a:pt x="1857746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148576" y="69850"/>
                  </a:lnTo>
                  <a:lnTo>
                    <a:pt x="2148576" y="0"/>
                  </a:lnTo>
                  <a:close/>
                </a:path>
              </a:pathLst>
            </a:custGeom>
            <a:solidFill>
              <a:srgbClr val="EFF0F2"/>
            </a:solidFill>
          </p:spPr>
        </p:sp>
      </p:grpSp>
      <p:sp>
        <p:nvSpPr>
          <p:cNvPr id="18" name="TextBox 8">
            <a:extLst>
              <a:ext uri="{FF2B5EF4-FFF2-40B4-BE49-F238E27FC236}">
                <a16:creationId xmlns:a16="http://schemas.microsoft.com/office/drawing/2014/main" id="{FF65B10F-02C8-4C8B-BD9F-9F4B99F46E33}"/>
              </a:ext>
            </a:extLst>
          </p:cNvPr>
          <p:cNvSpPr txBox="1"/>
          <p:nvPr/>
        </p:nvSpPr>
        <p:spPr>
          <a:xfrm>
            <a:off x="2663059" y="375975"/>
            <a:ext cx="4981267" cy="6016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74"/>
              </a:lnSpc>
            </a:pPr>
            <a:r>
              <a:rPr lang="en-US" sz="3553" spc="71" dirty="0">
                <a:solidFill>
                  <a:srgbClr val="002060"/>
                </a:solidFill>
                <a:latin typeface="League Gothic"/>
              </a:rPr>
              <a:t>CAJ SUPPLIERS MEETINGS 2022</a:t>
            </a:r>
          </a:p>
        </p:txBody>
      </p:sp>
      <p:sp>
        <p:nvSpPr>
          <p:cNvPr id="19" name="TextBox 9">
            <a:extLst>
              <a:ext uri="{FF2B5EF4-FFF2-40B4-BE49-F238E27FC236}">
                <a16:creationId xmlns:a16="http://schemas.microsoft.com/office/drawing/2014/main" id="{C66A799B-A493-4581-B22B-AA82BF2FC877}"/>
              </a:ext>
            </a:extLst>
          </p:cNvPr>
          <p:cNvSpPr txBox="1"/>
          <p:nvPr/>
        </p:nvSpPr>
        <p:spPr>
          <a:xfrm>
            <a:off x="2445231" y="1088533"/>
            <a:ext cx="4204477" cy="2896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Lato"/>
              </a:rPr>
              <a:t>6</a:t>
            </a:r>
            <a:r>
              <a:rPr lang="en-US" sz="1800" baseline="30000" dirty="0">
                <a:solidFill>
                  <a:srgbClr val="000000"/>
                </a:solidFill>
                <a:latin typeface="Lato"/>
              </a:rPr>
              <a:t>th</a:t>
            </a:r>
            <a:r>
              <a:rPr lang="en-US" sz="1800" dirty="0">
                <a:solidFill>
                  <a:srgbClr val="000000"/>
                </a:solidFill>
                <a:latin typeface="Lato"/>
              </a:rPr>
              <a:t>  - 10</a:t>
            </a:r>
            <a:r>
              <a:rPr lang="en-US" sz="1800" baseline="30000" dirty="0">
                <a:solidFill>
                  <a:srgbClr val="000000"/>
                </a:solidFill>
                <a:latin typeface="Lato"/>
              </a:rPr>
              <a:t>th</a:t>
            </a:r>
            <a:r>
              <a:rPr lang="en-US" sz="1800" dirty="0">
                <a:solidFill>
                  <a:srgbClr val="000000"/>
                </a:solidFill>
                <a:latin typeface="Lato"/>
              </a:rPr>
              <a:t>  June 2022 – France 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4A3C0FC6-3140-4EBB-BC86-C9A309F25FA5}"/>
              </a:ext>
            </a:extLst>
          </p:cNvPr>
          <p:cNvSpPr/>
          <p:nvPr/>
        </p:nvSpPr>
        <p:spPr>
          <a:xfrm>
            <a:off x="1861327" y="1612900"/>
            <a:ext cx="566055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pc="71" dirty="0">
                <a:solidFill>
                  <a:srgbClr val="26327B"/>
                </a:solidFill>
                <a:latin typeface="League Gothic" panose="020B0604020202020204" charset="0"/>
              </a:rPr>
              <a:t>INNOVATION</a:t>
            </a:r>
            <a:endParaRPr lang="fr-FR" spc="71" dirty="0">
              <a:solidFill>
                <a:srgbClr val="26358C"/>
              </a:solidFill>
              <a:latin typeface="League Gothic" panose="020B0604020202020204" charset="0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388E97CD-D28F-4DAE-889F-6431932848F8}"/>
              </a:ext>
            </a:extLst>
          </p:cNvPr>
          <p:cNvSpPr txBox="1"/>
          <p:nvPr/>
        </p:nvSpPr>
        <p:spPr>
          <a:xfrm>
            <a:off x="1999218" y="2391881"/>
            <a:ext cx="5196564" cy="67967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700"/>
              </a:spcBef>
              <a:spcAft>
                <a:spcPts val="0"/>
              </a:spcAft>
            </a:pPr>
            <a:r>
              <a:rPr lang="en-GB" sz="1100" b="1" dirty="0"/>
              <a:t>WHAT MAKES YOUR PRODUCT/SERVICE INNOVATIVE?</a:t>
            </a:r>
            <a:endParaRPr lang="pt-BR" sz="1100" b="1" dirty="0"/>
          </a:p>
          <a:p>
            <a:endParaRPr lang="pt-BR" sz="1100" b="1" dirty="0"/>
          </a:p>
          <a:p>
            <a:endParaRPr lang="pt-BR" sz="1100" b="1" dirty="0"/>
          </a:p>
          <a:p>
            <a:endParaRPr lang="pt-BR" sz="1100" b="1" dirty="0"/>
          </a:p>
          <a:p>
            <a:endParaRPr lang="pt-BR" sz="1100" b="1" dirty="0"/>
          </a:p>
          <a:p>
            <a:endParaRPr lang="pt-BR" sz="1100" b="1" dirty="0"/>
          </a:p>
          <a:p>
            <a:endParaRPr lang="pt-BR" sz="1100" b="1" dirty="0"/>
          </a:p>
          <a:p>
            <a:endParaRPr lang="pt-BR" sz="1100" b="1" dirty="0"/>
          </a:p>
          <a:p>
            <a:endParaRPr lang="pt-BR" sz="1100" b="1" dirty="0"/>
          </a:p>
          <a:p>
            <a:endParaRPr lang="pt-BR" sz="1100" b="1" dirty="0"/>
          </a:p>
          <a:p>
            <a:endParaRPr lang="pt-BR" sz="1100" b="1" dirty="0"/>
          </a:p>
          <a:p>
            <a:endParaRPr lang="pt-BR" sz="1100" b="1" dirty="0"/>
          </a:p>
          <a:p>
            <a:pPr>
              <a:spcBef>
                <a:spcPts val="435"/>
              </a:spcBef>
              <a:spcAft>
                <a:spcPts val="0"/>
              </a:spcAft>
            </a:pPr>
            <a:r>
              <a:rPr lang="en-GB" sz="1100" b="1" dirty="0"/>
              <a:t>DID YOUR COMPANY ALREADY REGISTER ANY PATENT/TRADEMARK? PLEASE SPECIFY.</a:t>
            </a:r>
            <a:endParaRPr lang="fr-FR" sz="1100" b="1" dirty="0"/>
          </a:p>
          <a:p>
            <a:endParaRPr lang="pt-BR" sz="1100" b="1" dirty="0"/>
          </a:p>
          <a:p>
            <a:endParaRPr lang="pt-BR" sz="1100" b="1" dirty="0"/>
          </a:p>
          <a:p>
            <a:endParaRPr lang="pt-BR" sz="1100" b="1" dirty="0"/>
          </a:p>
          <a:p>
            <a:endParaRPr lang="pt-BR" sz="1100" b="1" dirty="0"/>
          </a:p>
          <a:p>
            <a:endParaRPr lang="pt-BR" sz="1100" b="1" dirty="0"/>
          </a:p>
          <a:p>
            <a:endParaRPr lang="pt-BR" sz="1100" b="1" dirty="0"/>
          </a:p>
          <a:p>
            <a:endParaRPr lang="pt-BR" sz="1100" b="1" dirty="0"/>
          </a:p>
          <a:p>
            <a:endParaRPr lang="pt-BR" sz="1100" b="1" dirty="0"/>
          </a:p>
          <a:p>
            <a:endParaRPr lang="pt-BR" sz="1100" b="1" dirty="0"/>
          </a:p>
          <a:p>
            <a:endParaRPr lang="pt-BR" sz="1100" b="1" dirty="0"/>
          </a:p>
          <a:p>
            <a:endParaRPr lang="pt-BR" sz="1100" b="1" dirty="0"/>
          </a:p>
          <a:p>
            <a:r>
              <a:rPr lang="en-GB" sz="1100" b="1" dirty="0"/>
              <a:t>DID YOU BUILD ANY PARTNERSHIP IN ORDER TO DEVELOP YOUR INNOVATIVE PRODUCTS/SERVICES?</a:t>
            </a:r>
            <a:endParaRPr lang="pt-BR" sz="1100" b="1" dirty="0"/>
          </a:p>
          <a:p>
            <a:endParaRPr lang="pt-BR" sz="1100" b="1" dirty="0"/>
          </a:p>
          <a:p>
            <a:endParaRPr lang="pt-BR" sz="1100" b="1" dirty="0"/>
          </a:p>
          <a:p>
            <a:endParaRPr lang="pt-BR" sz="1100" b="1" dirty="0"/>
          </a:p>
          <a:p>
            <a:endParaRPr lang="pt-BR" sz="1100" b="1" dirty="0"/>
          </a:p>
          <a:p>
            <a:endParaRPr lang="pt-BR" sz="1100" b="1" dirty="0"/>
          </a:p>
          <a:p>
            <a:endParaRPr lang="pt-BR" sz="1100" b="1" dirty="0"/>
          </a:p>
          <a:p>
            <a:pPr>
              <a:spcBef>
                <a:spcPts val="440"/>
              </a:spcBef>
              <a:spcAft>
                <a:spcPts val="0"/>
              </a:spcAft>
            </a:pPr>
            <a:r>
              <a:rPr lang="en-GB" sz="1100" b="1" dirty="0"/>
              <a:t>DID YOUR COMPANY ALREADY RECEIVED ANY RECOGNITION, TROPHY OR WIN ANY PRICE? </a:t>
            </a:r>
            <a:endParaRPr lang="fr-FR" sz="1100" b="1" dirty="0"/>
          </a:p>
          <a:p>
            <a:endParaRPr lang="fr-FR" sz="1100" b="1" dirty="0"/>
          </a:p>
          <a:p>
            <a:endParaRPr lang="fr-FR" sz="1100" b="1" dirty="0"/>
          </a:p>
          <a:p>
            <a:endParaRPr lang="fr-FR" sz="1100" b="1" dirty="0"/>
          </a:p>
          <a:p>
            <a:endParaRPr lang="fr-FR" sz="1100" b="1" dirty="0"/>
          </a:p>
          <a:p>
            <a:endParaRPr lang="fr-FR" sz="1100" b="1" dirty="0"/>
          </a:p>
        </p:txBody>
      </p:sp>
      <p:cxnSp>
        <p:nvCxnSpPr>
          <p:cNvPr id="29" name="Line 27">
            <a:extLst>
              <a:ext uri="{FF2B5EF4-FFF2-40B4-BE49-F238E27FC236}">
                <a16:creationId xmlns:a16="http://schemas.microsoft.com/office/drawing/2014/main" id="{455125FA-4F74-42BE-8F0E-C8E8BC62ECE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4387850" y="2129317"/>
            <a:ext cx="539750" cy="0"/>
          </a:xfrm>
          <a:prstGeom prst="line">
            <a:avLst/>
          </a:prstGeom>
          <a:noFill/>
          <a:ln w="54000">
            <a:solidFill>
              <a:srgbClr val="E30613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41191159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8FCE0AF0-CCD2-45EB-AE81-8C2FAFFE110E}"/>
              </a:ext>
            </a:extLst>
          </p:cNvPr>
          <p:cNvSpPr/>
          <p:nvPr/>
        </p:nvSpPr>
        <p:spPr>
          <a:xfrm>
            <a:off x="-9795" y="0"/>
            <a:ext cx="1608861" cy="1072203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extBox 4"/>
          <p:cNvSpPr txBox="1"/>
          <p:nvPr/>
        </p:nvSpPr>
        <p:spPr>
          <a:xfrm>
            <a:off x="2678277" y="1845116"/>
            <a:ext cx="4512085" cy="3604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400" spc="42" dirty="0">
                <a:solidFill>
                  <a:srgbClr val="002060"/>
                </a:solidFill>
                <a:latin typeface="League Gothic"/>
              </a:rPr>
              <a:t>TECHNICAL PRESENTATION OF SHOWCASES</a:t>
            </a:r>
          </a:p>
        </p:txBody>
      </p:sp>
      <p:graphicFrame>
        <p:nvGraphicFramePr>
          <p:cNvPr id="33" name="Tableau 32">
            <a:extLst>
              <a:ext uri="{FF2B5EF4-FFF2-40B4-BE49-F238E27FC236}">
                <a16:creationId xmlns:a16="http://schemas.microsoft.com/office/drawing/2014/main" id="{0C059853-823E-435F-B09C-66FBAC8D30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10640374"/>
              </p:ext>
            </p:extLst>
          </p:nvPr>
        </p:nvGraphicFramePr>
        <p:xfrm>
          <a:off x="1915360" y="3041684"/>
          <a:ext cx="5409866" cy="627888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915615">
                  <a:extLst>
                    <a:ext uri="{9D8B030D-6E8A-4147-A177-3AD203B41FA5}">
                      <a16:colId xmlns:a16="http://schemas.microsoft.com/office/drawing/2014/main" val="3704546602"/>
                    </a:ext>
                  </a:extLst>
                </a:gridCol>
                <a:gridCol w="3494251">
                  <a:extLst>
                    <a:ext uri="{9D8B030D-6E8A-4147-A177-3AD203B41FA5}">
                      <a16:colId xmlns:a16="http://schemas.microsoft.com/office/drawing/2014/main" val="3923271576"/>
                    </a:ext>
                  </a:extLst>
                </a:gridCol>
              </a:tblGrid>
              <a:tr h="76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 NAME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(PROJECT OR SERVICE OR WORKPACKAGE)</a:t>
                      </a:r>
                      <a:endParaRPr lang="fr-FR" sz="900" b="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910016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effectLst/>
                        </a:rPr>
                        <a:t>NUMBER OF ENGINEERS INVOLVED AND THEIR RESPECTIVE SENIORITY LEVEL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669720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OF RESPONSABILITY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(Tier-1, Tier-2, Tier-3 or Tier-4)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150859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OF PERFORMANCE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(design/concept; </a:t>
                      </a:r>
                      <a:r>
                        <a:rPr lang="fr-FR" sz="9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development</a:t>
                      </a:r>
                      <a:r>
                        <a:rPr lang="fr-FR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fr-FR" sz="9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detailing</a:t>
                      </a:r>
                      <a:r>
                        <a:rPr lang="fr-FR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certification; support; etc.)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50981097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1" dirty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effectLst/>
                        </a:rPr>
                        <a:t>SCOPE OF THE WORK</a:t>
                      </a:r>
                      <a:endParaRPr lang="fr-FR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78006069"/>
                  </a:ext>
                </a:extLst>
              </a:tr>
              <a:tr h="2823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ACTIVITIES REQUIRED OF THE PROJECT AND EXPECTED FROM YOUR COMPANY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02970654"/>
                  </a:ext>
                </a:extLst>
              </a:tr>
              <a:tr h="2823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DELIVERABLES REQUIRED FROM YOUR COMPANY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78231594"/>
                  </a:ext>
                </a:extLst>
              </a:tr>
            </a:tbl>
          </a:graphicData>
        </a:graphic>
      </p:graphicFrame>
      <p:sp>
        <p:nvSpPr>
          <p:cNvPr id="40" name="TextBox 17">
            <a:extLst>
              <a:ext uri="{FF2B5EF4-FFF2-40B4-BE49-F238E27FC236}">
                <a16:creationId xmlns:a16="http://schemas.microsoft.com/office/drawing/2014/main" id="{B48BC353-1F00-482C-AF4E-719E7ECF4D23}"/>
              </a:ext>
            </a:extLst>
          </p:cNvPr>
          <p:cNvSpPr txBox="1"/>
          <p:nvPr/>
        </p:nvSpPr>
        <p:spPr>
          <a:xfrm rot="16200000">
            <a:off x="-2672041" y="3834548"/>
            <a:ext cx="7756549" cy="5988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pt-BR" sz="8000" spc="48" dirty="0">
                <a:solidFill>
                  <a:srgbClr val="FFFFFF"/>
                </a:solidFill>
                <a:latin typeface="League Gothic"/>
              </a:rPr>
              <a:t>COMPANY PROFILE</a:t>
            </a:r>
            <a:endParaRPr lang="en-US" sz="8000" spc="48" dirty="0">
              <a:solidFill>
                <a:srgbClr val="FFFFFF"/>
              </a:solidFill>
              <a:latin typeface="League Gothic"/>
            </a:endParaRP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6E500E56-774D-4ED6-B470-78342671B8B3}"/>
              </a:ext>
            </a:extLst>
          </p:cNvPr>
          <p:cNvSpPr txBox="1"/>
          <p:nvPr/>
        </p:nvSpPr>
        <p:spPr>
          <a:xfrm>
            <a:off x="338349" y="683688"/>
            <a:ext cx="1369966" cy="493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40"/>
              </a:lnSpc>
            </a:pPr>
            <a:r>
              <a:rPr lang="fr-FR" sz="3600" spc="42" dirty="0">
                <a:solidFill>
                  <a:srgbClr val="FD4000"/>
                </a:solidFill>
                <a:latin typeface="League Gothic"/>
              </a:rPr>
              <a:t>LOGO</a:t>
            </a:r>
          </a:p>
        </p:txBody>
      </p:sp>
      <p:grpSp>
        <p:nvGrpSpPr>
          <p:cNvPr id="57" name="Group 31">
            <a:extLst>
              <a:ext uri="{FF2B5EF4-FFF2-40B4-BE49-F238E27FC236}">
                <a16:creationId xmlns:a16="http://schemas.microsoft.com/office/drawing/2014/main" id="{C6F7E492-4267-4ABE-9739-15448340D7C0}"/>
              </a:ext>
            </a:extLst>
          </p:cNvPr>
          <p:cNvGrpSpPr/>
          <p:nvPr/>
        </p:nvGrpSpPr>
        <p:grpSpPr>
          <a:xfrm>
            <a:off x="0" y="1784884"/>
            <a:ext cx="1415786" cy="376585"/>
            <a:chOff x="0" y="0"/>
            <a:chExt cx="2148576" cy="571500"/>
          </a:xfrm>
        </p:grpSpPr>
        <p:sp>
          <p:nvSpPr>
            <p:cNvPr id="58" name="Freeform 32">
              <a:extLst>
                <a:ext uri="{FF2B5EF4-FFF2-40B4-BE49-F238E27FC236}">
                  <a16:creationId xmlns:a16="http://schemas.microsoft.com/office/drawing/2014/main" id="{9D25CB4F-3EDC-44ED-8503-4AA1FFEC2465}"/>
                </a:ext>
              </a:extLst>
            </p:cNvPr>
            <p:cNvSpPr/>
            <p:nvPr/>
          </p:nvSpPr>
          <p:spPr>
            <a:xfrm>
              <a:off x="0" y="255270"/>
              <a:ext cx="2148576" cy="69850"/>
            </a:xfrm>
            <a:custGeom>
              <a:avLst/>
              <a:gdLst/>
              <a:ahLst/>
              <a:cxnLst/>
              <a:rect l="l" t="t" r="r" b="b"/>
              <a:pathLst>
                <a:path w="2148576" h="69850">
                  <a:moveTo>
                    <a:pt x="1857746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148576" y="69850"/>
                  </a:lnTo>
                  <a:lnTo>
                    <a:pt x="2148576" y="0"/>
                  </a:lnTo>
                  <a:close/>
                </a:path>
              </a:pathLst>
            </a:custGeom>
            <a:solidFill>
              <a:srgbClr val="EFF0F2"/>
            </a:solidFill>
          </p:spPr>
        </p:sp>
      </p:grpSp>
      <p:sp>
        <p:nvSpPr>
          <p:cNvPr id="23" name="TextBox 17">
            <a:extLst>
              <a:ext uri="{FF2B5EF4-FFF2-40B4-BE49-F238E27FC236}">
                <a16:creationId xmlns:a16="http://schemas.microsoft.com/office/drawing/2014/main" id="{3C5C8040-B591-4C71-85B0-CAB2148986CB}"/>
              </a:ext>
            </a:extLst>
          </p:cNvPr>
          <p:cNvSpPr txBox="1"/>
          <p:nvPr/>
        </p:nvSpPr>
        <p:spPr>
          <a:xfrm rot="16200000">
            <a:off x="-2672041" y="3834548"/>
            <a:ext cx="7756549" cy="5988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pt-BR" sz="8000" spc="48" dirty="0">
                <a:solidFill>
                  <a:srgbClr val="FFFFFF"/>
                </a:solidFill>
                <a:latin typeface="League Gothic"/>
              </a:rPr>
              <a:t>COMPANY PROFILE</a:t>
            </a:r>
            <a:endParaRPr lang="en-US" sz="8000" spc="48" dirty="0">
              <a:solidFill>
                <a:srgbClr val="FFFFFF"/>
              </a:solidFill>
              <a:latin typeface="League Gothic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5F67EEB3-66FD-42D0-88BA-1376728FB51F}"/>
              </a:ext>
            </a:extLst>
          </p:cNvPr>
          <p:cNvSpPr txBox="1"/>
          <p:nvPr/>
        </p:nvSpPr>
        <p:spPr>
          <a:xfrm>
            <a:off x="407218" y="683100"/>
            <a:ext cx="1369966" cy="493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40"/>
              </a:lnSpc>
            </a:pPr>
            <a:r>
              <a:rPr lang="fr-FR" sz="3600" spc="42" dirty="0">
                <a:solidFill>
                  <a:srgbClr val="FD4000"/>
                </a:solidFill>
                <a:latin typeface="League Gothic"/>
              </a:rPr>
              <a:t>LOGO</a:t>
            </a:r>
          </a:p>
        </p:txBody>
      </p:sp>
      <p:grpSp>
        <p:nvGrpSpPr>
          <p:cNvPr id="25" name="Group 15">
            <a:extLst>
              <a:ext uri="{FF2B5EF4-FFF2-40B4-BE49-F238E27FC236}">
                <a16:creationId xmlns:a16="http://schemas.microsoft.com/office/drawing/2014/main" id="{3C654733-902D-4E28-B82C-D6C8326A01DC}"/>
              </a:ext>
            </a:extLst>
          </p:cNvPr>
          <p:cNvGrpSpPr/>
          <p:nvPr/>
        </p:nvGrpSpPr>
        <p:grpSpPr>
          <a:xfrm>
            <a:off x="85250" y="9109535"/>
            <a:ext cx="1418773" cy="961565"/>
            <a:chOff x="0" y="0"/>
            <a:chExt cx="448971" cy="304287"/>
          </a:xfrm>
        </p:grpSpPr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118D25B3-CD7B-4803-B4A8-739D6455D295}"/>
                </a:ext>
              </a:extLst>
            </p:cNvPr>
            <p:cNvSpPr/>
            <p:nvPr/>
          </p:nvSpPr>
          <p:spPr>
            <a:xfrm>
              <a:off x="0" y="0"/>
              <a:ext cx="448971" cy="304287"/>
            </a:xfrm>
            <a:custGeom>
              <a:avLst/>
              <a:gdLst/>
              <a:ahLst/>
              <a:cxnLst/>
              <a:rect l="l" t="t" r="r" b="b"/>
              <a:pathLst>
                <a:path w="448971" h="304287">
                  <a:moveTo>
                    <a:pt x="0" y="0"/>
                  </a:moveTo>
                  <a:lnTo>
                    <a:pt x="448971" y="0"/>
                  </a:lnTo>
                  <a:lnTo>
                    <a:pt x="448971" y="304287"/>
                  </a:lnTo>
                  <a:lnTo>
                    <a:pt x="0" y="30428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7" name="Picture 28">
            <a:extLst>
              <a:ext uri="{FF2B5EF4-FFF2-40B4-BE49-F238E27FC236}">
                <a16:creationId xmlns:a16="http://schemas.microsoft.com/office/drawing/2014/main" id="{47D4766E-D3FC-458C-BCB4-B792291211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55992" y="9191165"/>
            <a:ext cx="1277286" cy="798304"/>
          </a:xfrm>
          <a:prstGeom prst="rect">
            <a:avLst/>
          </a:prstGeom>
        </p:spPr>
      </p:pic>
      <p:grpSp>
        <p:nvGrpSpPr>
          <p:cNvPr id="29" name="Group 31">
            <a:extLst>
              <a:ext uri="{FF2B5EF4-FFF2-40B4-BE49-F238E27FC236}">
                <a16:creationId xmlns:a16="http://schemas.microsoft.com/office/drawing/2014/main" id="{5161EA21-9514-4605-8C13-6C1A1C9C4EAE}"/>
              </a:ext>
            </a:extLst>
          </p:cNvPr>
          <p:cNvGrpSpPr/>
          <p:nvPr/>
        </p:nvGrpSpPr>
        <p:grpSpPr>
          <a:xfrm>
            <a:off x="0" y="8397567"/>
            <a:ext cx="1415786" cy="376585"/>
            <a:chOff x="0" y="0"/>
            <a:chExt cx="2148576" cy="571500"/>
          </a:xfrm>
        </p:grpSpPr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3815AD80-05AF-4FF0-9364-D685DA729ABF}"/>
                </a:ext>
              </a:extLst>
            </p:cNvPr>
            <p:cNvSpPr/>
            <p:nvPr/>
          </p:nvSpPr>
          <p:spPr>
            <a:xfrm>
              <a:off x="0" y="255270"/>
              <a:ext cx="2148576" cy="69850"/>
            </a:xfrm>
            <a:custGeom>
              <a:avLst/>
              <a:gdLst/>
              <a:ahLst/>
              <a:cxnLst/>
              <a:rect l="l" t="t" r="r" b="b"/>
              <a:pathLst>
                <a:path w="2148576" h="69850">
                  <a:moveTo>
                    <a:pt x="1857746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148576" y="69850"/>
                  </a:lnTo>
                  <a:lnTo>
                    <a:pt x="2148576" y="0"/>
                  </a:lnTo>
                  <a:close/>
                </a:path>
              </a:pathLst>
            </a:custGeom>
            <a:solidFill>
              <a:srgbClr val="EFF0F2"/>
            </a:solidFill>
          </p:spPr>
        </p:sp>
      </p:grpSp>
      <p:grpSp>
        <p:nvGrpSpPr>
          <p:cNvPr id="31" name="Group 15">
            <a:extLst>
              <a:ext uri="{FF2B5EF4-FFF2-40B4-BE49-F238E27FC236}">
                <a16:creationId xmlns:a16="http://schemas.microsoft.com/office/drawing/2014/main" id="{9B64C143-17F1-4EAB-9221-2E7ECD6DD94B}"/>
              </a:ext>
            </a:extLst>
          </p:cNvPr>
          <p:cNvGrpSpPr/>
          <p:nvPr/>
        </p:nvGrpSpPr>
        <p:grpSpPr>
          <a:xfrm>
            <a:off x="64871" y="655570"/>
            <a:ext cx="1418773" cy="961565"/>
            <a:chOff x="0" y="0"/>
            <a:chExt cx="448971" cy="304287"/>
          </a:xfrm>
        </p:grpSpPr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5104EE1E-24DB-42C1-9E6C-28D2000BE50A}"/>
                </a:ext>
              </a:extLst>
            </p:cNvPr>
            <p:cNvSpPr/>
            <p:nvPr/>
          </p:nvSpPr>
          <p:spPr>
            <a:xfrm>
              <a:off x="0" y="0"/>
              <a:ext cx="448971" cy="304287"/>
            </a:xfrm>
            <a:custGeom>
              <a:avLst/>
              <a:gdLst/>
              <a:ahLst/>
              <a:cxnLst/>
              <a:rect l="l" t="t" r="r" b="b"/>
              <a:pathLst>
                <a:path w="448971" h="304287">
                  <a:moveTo>
                    <a:pt x="0" y="0"/>
                  </a:moveTo>
                  <a:lnTo>
                    <a:pt x="448971" y="0"/>
                  </a:lnTo>
                  <a:lnTo>
                    <a:pt x="448971" y="304287"/>
                  </a:lnTo>
                  <a:lnTo>
                    <a:pt x="0" y="30428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34" name="ZoneTexte 33">
            <a:extLst>
              <a:ext uri="{FF2B5EF4-FFF2-40B4-BE49-F238E27FC236}">
                <a16:creationId xmlns:a16="http://schemas.microsoft.com/office/drawing/2014/main" id="{E2CE1547-B8AF-4AAB-A51C-90DA823557AA}"/>
              </a:ext>
            </a:extLst>
          </p:cNvPr>
          <p:cNvSpPr txBox="1"/>
          <p:nvPr/>
        </p:nvSpPr>
        <p:spPr>
          <a:xfrm>
            <a:off x="339555" y="950951"/>
            <a:ext cx="1369966" cy="493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40"/>
              </a:lnSpc>
            </a:pPr>
            <a:r>
              <a:rPr lang="fr-FR" sz="3600" spc="42" dirty="0">
                <a:solidFill>
                  <a:srgbClr val="002060"/>
                </a:solidFill>
                <a:latin typeface="League Gothic"/>
              </a:rPr>
              <a:t>LOGO</a:t>
            </a:r>
          </a:p>
        </p:txBody>
      </p:sp>
      <p:grpSp>
        <p:nvGrpSpPr>
          <p:cNvPr id="36" name="Group 31">
            <a:extLst>
              <a:ext uri="{FF2B5EF4-FFF2-40B4-BE49-F238E27FC236}">
                <a16:creationId xmlns:a16="http://schemas.microsoft.com/office/drawing/2014/main" id="{7667454B-D09F-4C6D-B79D-36C343B7F6C9}"/>
              </a:ext>
            </a:extLst>
          </p:cNvPr>
          <p:cNvGrpSpPr/>
          <p:nvPr/>
        </p:nvGrpSpPr>
        <p:grpSpPr>
          <a:xfrm>
            <a:off x="0" y="1784884"/>
            <a:ext cx="1415786" cy="376585"/>
            <a:chOff x="0" y="0"/>
            <a:chExt cx="2148576" cy="571500"/>
          </a:xfrm>
        </p:grpSpPr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9883EEE1-DDDC-4BCE-B093-76D2678131EF}"/>
                </a:ext>
              </a:extLst>
            </p:cNvPr>
            <p:cNvSpPr/>
            <p:nvPr/>
          </p:nvSpPr>
          <p:spPr>
            <a:xfrm>
              <a:off x="0" y="255270"/>
              <a:ext cx="2148576" cy="69850"/>
            </a:xfrm>
            <a:custGeom>
              <a:avLst/>
              <a:gdLst/>
              <a:ahLst/>
              <a:cxnLst/>
              <a:rect l="l" t="t" r="r" b="b"/>
              <a:pathLst>
                <a:path w="2148576" h="69850">
                  <a:moveTo>
                    <a:pt x="1857746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148576" y="69850"/>
                  </a:lnTo>
                  <a:lnTo>
                    <a:pt x="2148576" y="0"/>
                  </a:lnTo>
                  <a:close/>
                </a:path>
              </a:pathLst>
            </a:custGeom>
            <a:solidFill>
              <a:srgbClr val="EFF0F2"/>
            </a:solidFill>
          </p:spPr>
        </p:sp>
      </p:grpSp>
      <p:sp>
        <p:nvSpPr>
          <p:cNvPr id="28" name="TextBox 4">
            <a:extLst>
              <a:ext uri="{FF2B5EF4-FFF2-40B4-BE49-F238E27FC236}">
                <a16:creationId xmlns:a16="http://schemas.microsoft.com/office/drawing/2014/main" id="{47EE2AC2-9566-4006-98ED-2D23BBB85629}"/>
              </a:ext>
            </a:extLst>
          </p:cNvPr>
          <p:cNvSpPr txBox="1"/>
          <p:nvPr/>
        </p:nvSpPr>
        <p:spPr>
          <a:xfrm>
            <a:off x="2120801" y="2304899"/>
            <a:ext cx="5148464" cy="1538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000" spc="42" dirty="0">
                <a:latin typeface="HGSGothicE" panose="020B0900000000000000" pitchFamily="34" charset="-128"/>
                <a:ea typeface="HGSGothicE" panose="020B0900000000000000" pitchFamily="34" charset="-128"/>
              </a:rPr>
              <a:t>SHOWCASE 1 – ADITIONNAL INFORMATIONS CAN BE SENT USING POWERPOINT</a:t>
            </a:r>
          </a:p>
        </p:txBody>
      </p:sp>
      <p:sp>
        <p:nvSpPr>
          <p:cNvPr id="38" name="TextBox 8">
            <a:extLst>
              <a:ext uri="{FF2B5EF4-FFF2-40B4-BE49-F238E27FC236}">
                <a16:creationId xmlns:a16="http://schemas.microsoft.com/office/drawing/2014/main" id="{D1FDEA9D-DFD7-4B52-B516-642C94597559}"/>
              </a:ext>
            </a:extLst>
          </p:cNvPr>
          <p:cNvSpPr txBox="1"/>
          <p:nvPr/>
        </p:nvSpPr>
        <p:spPr>
          <a:xfrm>
            <a:off x="2663059" y="375975"/>
            <a:ext cx="4981267" cy="6016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74"/>
              </a:lnSpc>
            </a:pPr>
            <a:r>
              <a:rPr lang="en-US" sz="3553" spc="71" dirty="0">
                <a:solidFill>
                  <a:srgbClr val="002060"/>
                </a:solidFill>
                <a:latin typeface="League Gothic"/>
              </a:rPr>
              <a:t>CAJ SUPPLIERS’ MEETINGS 2022</a:t>
            </a:r>
          </a:p>
        </p:txBody>
      </p:sp>
      <p:sp>
        <p:nvSpPr>
          <p:cNvPr id="42" name="TextBox 9">
            <a:extLst>
              <a:ext uri="{FF2B5EF4-FFF2-40B4-BE49-F238E27FC236}">
                <a16:creationId xmlns:a16="http://schemas.microsoft.com/office/drawing/2014/main" id="{346908EA-5FD6-44FA-B9DE-359F4FC01124}"/>
              </a:ext>
            </a:extLst>
          </p:cNvPr>
          <p:cNvSpPr txBox="1"/>
          <p:nvPr/>
        </p:nvSpPr>
        <p:spPr>
          <a:xfrm>
            <a:off x="2445231" y="1088533"/>
            <a:ext cx="4204477" cy="2896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Lato"/>
              </a:rPr>
              <a:t>6</a:t>
            </a:r>
            <a:r>
              <a:rPr lang="en-US" sz="1800" baseline="30000" dirty="0">
                <a:solidFill>
                  <a:srgbClr val="000000"/>
                </a:solidFill>
                <a:latin typeface="Lato"/>
              </a:rPr>
              <a:t>th</a:t>
            </a:r>
            <a:r>
              <a:rPr lang="en-US" sz="1800" dirty="0">
                <a:solidFill>
                  <a:srgbClr val="000000"/>
                </a:solidFill>
                <a:latin typeface="Lato"/>
              </a:rPr>
              <a:t>  - 10</a:t>
            </a:r>
            <a:r>
              <a:rPr lang="en-US" sz="1800" baseline="30000" dirty="0">
                <a:solidFill>
                  <a:srgbClr val="000000"/>
                </a:solidFill>
                <a:latin typeface="Lato"/>
              </a:rPr>
              <a:t>th</a:t>
            </a:r>
            <a:r>
              <a:rPr lang="en-US" sz="1800" dirty="0">
                <a:solidFill>
                  <a:srgbClr val="000000"/>
                </a:solidFill>
                <a:latin typeface="Lato"/>
              </a:rPr>
              <a:t>  June 2022 – France </a:t>
            </a:r>
          </a:p>
        </p:txBody>
      </p:sp>
    </p:spTree>
    <p:extLst>
      <p:ext uri="{BB962C8B-B14F-4D97-AF65-F5344CB8AC3E}">
        <p14:creationId xmlns:p14="http://schemas.microsoft.com/office/powerpoint/2010/main" val="4699186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40">
            <a:extLst>
              <a:ext uri="{FF2B5EF4-FFF2-40B4-BE49-F238E27FC236}">
                <a16:creationId xmlns:a16="http://schemas.microsoft.com/office/drawing/2014/main" id="{2920E18C-E101-4C14-A28B-5ACCAF8207E3}"/>
              </a:ext>
            </a:extLst>
          </p:cNvPr>
          <p:cNvSpPr/>
          <p:nvPr/>
        </p:nvSpPr>
        <p:spPr>
          <a:xfrm>
            <a:off x="0" y="668"/>
            <a:ext cx="1608861" cy="1072203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extBox 4"/>
          <p:cNvSpPr txBox="1"/>
          <p:nvPr/>
        </p:nvSpPr>
        <p:spPr>
          <a:xfrm>
            <a:off x="2678277" y="1845116"/>
            <a:ext cx="4512085" cy="3604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400" spc="42" dirty="0">
                <a:solidFill>
                  <a:srgbClr val="002060"/>
                </a:solidFill>
                <a:latin typeface="League Gothic"/>
              </a:rPr>
              <a:t>TECHNICAL PRESENTATION OF SHOWCASES</a:t>
            </a:r>
          </a:p>
        </p:txBody>
      </p:sp>
      <p:graphicFrame>
        <p:nvGraphicFramePr>
          <p:cNvPr id="33" name="Tableau 32">
            <a:extLst>
              <a:ext uri="{FF2B5EF4-FFF2-40B4-BE49-F238E27FC236}">
                <a16:creationId xmlns:a16="http://schemas.microsoft.com/office/drawing/2014/main" id="{0C059853-823E-435F-B09C-66FBAC8D30C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6712603"/>
              </p:ext>
            </p:extLst>
          </p:nvPr>
        </p:nvGraphicFramePr>
        <p:xfrm>
          <a:off x="1986430" y="2984500"/>
          <a:ext cx="5409866" cy="6278880"/>
        </p:xfrm>
        <a:graphic>
          <a:graphicData uri="http://schemas.openxmlformats.org/drawingml/2006/table">
            <a:tbl>
              <a:tblPr bandRow="1">
                <a:tableStyleId>{5940675A-B579-460E-94D1-54222C63F5DA}</a:tableStyleId>
              </a:tblPr>
              <a:tblGrid>
                <a:gridCol w="1915615">
                  <a:extLst>
                    <a:ext uri="{9D8B030D-6E8A-4147-A177-3AD203B41FA5}">
                      <a16:colId xmlns:a16="http://schemas.microsoft.com/office/drawing/2014/main" val="3704546602"/>
                    </a:ext>
                  </a:extLst>
                </a:gridCol>
                <a:gridCol w="3494251">
                  <a:extLst>
                    <a:ext uri="{9D8B030D-6E8A-4147-A177-3AD203B41FA5}">
                      <a16:colId xmlns:a16="http://schemas.microsoft.com/office/drawing/2014/main" val="3923271576"/>
                    </a:ext>
                  </a:extLst>
                </a:gridCol>
              </a:tblGrid>
              <a:tr h="762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PROJECT NAME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(PROJECT OR SERVICE OR WORKPACKAGE)</a:t>
                      </a:r>
                      <a:endParaRPr lang="fr-FR" sz="900" b="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9100166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dirty="0">
                          <a:effectLst/>
                        </a:rPr>
                        <a:t>NUMBER OF ENGINEERS INVOLVED AND THEIR RESPECTIVE SENIORITY LEVEL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1669720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OF RESPONSABILITY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(Tier-1, Tier-2, Tier-3 or Tier-4)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150859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OF PERFORMANCE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(design/concept; </a:t>
                      </a:r>
                      <a:r>
                        <a:rPr lang="fr-FR" sz="9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development</a:t>
                      </a:r>
                      <a:r>
                        <a:rPr lang="fr-FR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</a:t>
                      </a:r>
                      <a:r>
                        <a:rPr lang="fr-FR" sz="900" b="1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detailing</a:t>
                      </a:r>
                      <a:r>
                        <a:rPr lang="fr-FR" sz="9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; certification; support; etc.)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50981097"/>
                  </a:ext>
                </a:extLst>
              </a:tr>
              <a:tr h="26638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1" dirty="0">
                        <a:effectLst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dirty="0">
                          <a:effectLst/>
                        </a:rPr>
                        <a:t>SCOPE OF THE WORK</a:t>
                      </a:r>
                      <a:endParaRPr lang="fr-FR" sz="1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endParaRPr lang="fr-FR" sz="10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78006069"/>
                  </a:ext>
                </a:extLst>
              </a:tr>
              <a:tr h="2823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ACTIVITIES REQUIRED OF THE PROJECT AND EXPECTED FROM YOUR COMPANY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171450" marR="0" lvl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02970654"/>
                  </a:ext>
                </a:extLst>
              </a:tr>
              <a:tr h="282315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0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DELIVERABLES REQUIRED FROM YOUR COMPANY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1000" b="1" kern="1200" dirty="0">
                        <a:solidFill>
                          <a:srgbClr val="C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0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878231594"/>
                  </a:ext>
                </a:extLst>
              </a:tr>
            </a:tbl>
          </a:graphicData>
        </a:graphic>
      </p:graphicFrame>
      <p:sp>
        <p:nvSpPr>
          <p:cNvPr id="40" name="TextBox 17">
            <a:extLst>
              <a:ext uri="{FF2B5EF4-FFF2-40B4-BE49-F238E27FC236}">
                <a16:creationId xmlns:a16="http://schemas.microsoft.com/office/drawing/2014/main" id="{B48BC353-1F00-482C-AF4E-719E7ECF4D23}"/>
              </a:ext>
            </a:extLst>
          </p:cNvPr>
          <p:cNvSpPr txBox="1"/>
          <p:nvPr/>
        </p:nvSpPr>
        <p:spPr>
          <a:xfrm rot="16200000">
            <a:off x="-2672041" y="3834548"/>
            <a:ext cx="7756549" cy="5988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pt-BR" sz="8000" spc="48" dirty="0">
                <a:solidFill>
                  <a:srgbClr val="FFFFFF"/>
                </a:solidFill>
                <a:latin typeface="League Gothic"/>
              </a:rPr>
              <a:t>COMPANY PROFILE</a:t>
            </a:r>
            <a:endParaRPr lang="en-US" sz="8000" spc="48" dirty="0">
              <a:solidFill>
                <a:srgbClr val="FFFFFF"/>
              </a:solidFill>
              <a:latin typeface="League Gothic"/>
            </a:endParaRPr>
          </a:p>
        </p:txBody>
      </p:sp>
      <p:sp>
        <p:nvSpPr>
          <p:cNvPr id="54" name="ZoneTexte 53">
            <a:extLst>
              <a:ext uri="{FF2B5EF4-FFF2-40B4-BE49-F238E27FC236}">
                <a16:creationId xmlns:a16="http://schemas.microsoft.com/office/drawing/2014/main" id="{6E500E56-774D-4ED6-B470-78342671B8B3}"/>
              </a:ext>
            </a:extLst>
          </p:cNvPr>
          <p:cNvSpPr txBox="1"/>
          <p:nvPr/>
        </p:nvSpPr>
        <p:spPr>
          <a:xfrm>
            <a:off x="338349" y="683688"/>
            <a:ext cx="1369966" cy="493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40"/>
              </a:lnSpc>
            </a:pPr>
            <a:r>
              <a:rPr lang="fr-FR" sz="3600" spc="42" dirty="0">
                <a:solidFill>
                  <a:srgbClr val="FD4000"/>
                </a:solidFill>
                <a:latin typeface="League Gothic"/>
              </a:rPr>
              <a:t>LOGO</a:t>
            </a:r>
          </a:p>
        </p:txBody>
      </p:sp>
      <p:grpSp>
        <p:nvGrpSpPr>
          <p:cNvPr id="57" name="Group 31">
            <a:extLst>
              <a:ext uri="{FF2B5EF4-FFF2-40B4-BE49-F238E27FC236}">
                <a16:creationId xmlns:a16="http://schemas.microsoft.com/office/drawing/2014/main" id="{C6F7E492-4267-4ABE-9739-15448340D7C0}"/>
              </a:ext>
            </a:extLst>
          </p:cNvPr>
          <p:cNvGrpSpPr/>
          <p:nvPr/>
        </p:nvGrpSpPr>
        <p:grpSpPr>
          <a:xfrm>
            <a:off x="0" y="1784884"/>
            <a:ext cx="1415786" cy="376585"/>
            <a:chOff x="0" y="0"/>
            <a:chExt cx="2148576" cy="571500"/>
          </a:xfrm>
        </p:grpSpPr>
        <p:sp>
          <p:nvSpPr>
            <p:cNvPr id="58" name="Freeform 32">
              <a:extLst>
                <a:ext uri="{FF2B5EF4-FFF2-40B4-BE49-F238E27FC236}">
                  <a16:creationId xmlns:a16="http://schemas.microsoft.com/office/drawing/2014/main" id="{9D25CB4F-3EDC-44ED-8503-4AA1FFEC2465}"/>
                </a:ext>
              </a:extLst>
            </p:cNvPr>
            <p:cNvSpPr/>
            <p:nvPr/>
          </p:nvSpPr>
          <p:spPr>
            <a:xfrm>
              <a:off x="0" y="255270"/>
              <a:ext cx="2148576" cy="69850"/>
            </a:xfrm>
            <a:custGeom>
              <a:avLst/>
              <a:gdLst/>
              <a:ahLst/>
              <a:cxnLst/>
              <a:rect l="l" t="t" r="r" b="b"/>
              <a:pathLst>
                <a:path w="2148576" h="69850">
                  <a:moveTo>
                    <a:pt x="1857746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148576" y="69850"/>
                  </a:lnTo>
                  <a:lnTo>
                    <a:pt x="2148576" y="0"/>
                  </a:lnTo>
                  <a:close/>
                </a:path>
              </a:pathLst>
            </a:custGeom>
            <a:solidFill>
              <a:srgbClr val="EFF0F2"/>
            </a:solidFill>
          </p:spPr>
        </p:sp>
      </p:grpSp>
      <p:sp>
        <p:nvSpPr>
          <p:cNvPr id="23" name="TextBox 17">
            <a:extLst>
              <a:ext uri="{FF2B5EF4-FFF2-40B4-BE49-F238E27FC236}">
                <a16:creationId xmlns:a16="http://schemas.microsoft.com/office/drawing/2014/main" id="{3C5C8040-B591-4C71-85B0-CAB2148986CB}"/>
              </a:ext>
            </a:extLst>
          </p:cNvPr>
          <p:cNvSpPr txBox="1"/>
          <p:nvPr/>
        </p:nvSpPr>
        <p:spPr>
          <a:xfrm rot="16200000">
            <a:off x="-2672041" y="3834548"/>
            <a:ext cx="7756549" cy="5988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pt-BR" sz="8000" spc="48" dirty="0">
                <a:solidFill>
                  <a:srgbClr val="FFFFFF"/>
                </a:solidFill>
                <a:latin typeface="League Gothic"/>
              </a:rPr>
              <a:t>COMPANY PROFILE</a:t>
            </a:r>
            <a:endParaRPr lang="en-US" sz="8000" spc="48" dirty="0">
              <a:solidFill>
                <a:srgbClr val="FFFFFF"/>
              </a:solidFill>
              <a:latin typeface="League Gothic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5F67EEB3-66FD-42D0-88BA-1376728FB51F}"/>
              </a:ext>
            </a:extLst>
          </p:cNvPr>
          <p:cNvSpPr txBox="1"/>
          <p:nvPr/>
        </p:nvSpPr>
        <p:spPr>
          <a:xfrm>
            <a:off x="407218" y="683100"/>
            <a:ext cx="1369966" cy="493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40"/>
              </a:lnSpc>
            </a:pPr>
            <a:r>
              <a:rPr lang="fr-FR" sz="3600" spc="42" dirty="0">
                <a:solidFill>
                  <a:srgbClr val="FD4000"/>
                </a:solidFill>
                <a:latin typeface="League Gothic"/>
              </a:rPr>
              <a:t>LOGO</a:t>
            </a:r>
          </a:p>
        </p:txBody>
      </p:sp>
      <p:grpSp>
        <p:nvGrpSpPr>
          <p:cNvPr id="25" name="Group 15">
            <a:extLst>
              <a:ext uri="{FF2B5EF4-FFF2-40B4-BE49-F238E27FC236}">
                <a16:creationId xmlns:a16="http://schemas.microsoft.com/office/drawing/2014/main" id="{3C654733-902D-4E28-B82C-D6C8326A01DC}"/>
              </a:ext>
            </a:extLst>
          </p:cNvPr>
          <p:cNvGrpSpPr/>
          <p:nvPr/>
        </p:nvGrpSpPr>
        <p:grpSpPr>
          <a:xfrm>
            <a:off x="64870" y="9175658"/>
            <a:ext cx="1418773" cy="961565"/>
            <a:chOff x="0" y="0"/>
            <a:chExt cx="448971" cy="304287"/>
          </a:xfrm>
        </p:grpSpPr>
        <p:sp>
          <p:nvSpPr>
            <p:cNvPr id="26" name="Freeform 16">
              <a:extLst>
                <a:ext uri="{FF2B5EF4-FFF2-40B4-BE49-F238E27FC236}">
                  <a16:creationId xmlns:a16="http://schemas.microsoft.com/office/drawing/2014/main" id="{118D25B3-CD7B-4803-B4A8-739D6455D295}"/>
                </a:ext>
              </a:extLst>
            </p:cNvPr>
            <p:cNvSpPr/>
            <p:nvPr/>
          </p:nvSpPr>
          <p:spPr>
            <a:xfrm>
              <a:off x="0" y="0"/>
              <a:ext cx="448971" cy="304287"/>
            </a:xfrm>
            <a:custGeom>
              <a:avLst/>
              <a:gdLst/>
              <a:ahLst/>
              <a:cxnLst/>
              <a:rect l="l" t="t" r="r" b="b"/>
              <a:pathLst>
                <a:path w="448971" h="304287">
                  <a:moveTo>
                    <a:pt x="0" y="0"/>
                  </a:moveTo>
                  <a:lnTo>
                    <a:pt x="448971" y="0"/>
                  </a:lnTo>
                  <a:lnTo>
                    <a:pt x="448971" y="304287"/>
                  </a:lnTo>
                  <a:lnTo>
                    <a:pt x="0" y="30428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7" name="Picture 28">
            <a:extLst>
              <a:ext uri="{FF2B5EF4-FFF2-40B4-BE49-F238E27FC236}">
                <a16:creationId xmlns:a16="http://schemas.microsoft.com/office/drawing/2014/main" id="{47D4766E-D3FC-458C-BCB4-B7922912110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5250" y="9257289"/>
            <a:ext cx="1277286" cy="798304"/>
          </a:xfrm>
          <a:prstGeom prst="rect">
            <a:avLst/>
          </a:prstGeom>
        </p:spPr>
      </p:pic>
      <p:grpSp>
        <p:nvGrpSpPr>
          <p:cNvPr id="29" name="Group 31">
            <a:extLst>
              <a:ext uri="{FF2B5EF4-FFF2-40B4-BE49-F238E27FC236}">
                <a16:creationId xmlns:a16="http://schemas.microsoft.com/office/drawing/2014/main" id="{5161EA21-9514-4605-8C13-6C1A1C9C4EAE}"/>
              </a:ext>
            </a:extLst>
          </p:cNvPr>
          <p:cNvGrpSpPr/>
          <p:nvPr/>
        </p:nvGrpSpPr>
        <p:grpSpPr>
          <a:xfrm>
            <a:off x="0" y="8397567"/>
            <a:ext cx="1415786" cy="376585"/>
            <a:chOff x="0" y="0"/>
            <a:chExt cx="2148576" cy="571500"/>
          </a:xfrm>
        </p:grpSpPr>
        <p:sp>
          <p:nvSpPr>
            <p:cNvPr id="30" name="Freeform 32">
              <a:extLst>
                <a:ext uri="{FF2B5EF4-FFF2-40B4-BE49-F238E27FC236}">
                  <a16:creationId xmlns:a16="http://schemas.microsoft.com/office/drawing/2014/main" id="{3815AD80-05AF-4FF0-9364-D685DA729ABF}"/>
                </a:ext>
              </a:extLst>
            </p:cNvPr>
            <p:cNvSpPr/>
            <p:nvPr/>
          </p:nvSpPr>
          <p:spPr>
            <a:xfrm>
              <a:off x="0" y="255270"/>
              <a:ext cx="2148576" cy="69850"/>
            </a:xfrm>
            <a:custGeom>
              <a:avLst/>
              <a:gdLst/>
              <a:ahLst/>
              <a:cxnLst/>
              <a:rect l="l" t="t" r="r" b="b"/>
              <a:pathLst>
                <a:path w="2148576" h="69850">
                  <a:moveTo>
                    <a:pt x="1857746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148576" y="69850"/>
                  </a:lnTo>
                  <a:lnTo>
                    <a:pt x="2148576" y="0"/>
                  </a:lnTo>
                  <a:close/>
                </a:path>
              </a:pathLst>
            </a:custGeom>
            <a:solidFill>
              <a:srgbClr val="EFF0F2"/>
            </a:solidFill>
          </p:spPr>
        </p:sp>
      </p:grpSp>
      <p:grpSp>
        <p:nvGrpSpPr>
          <p:cNvPr id="31" name="Group 15">
            <a:extLst>
              <a:ext uri="{FF2B5EF4-FFF2-40B4-BE49-F238E27FC236}">
                <a16:creationId xmlns:a16="http://schemas.microsoft.com/office/drawing/2014/main" id="{9B64C143-17F1-4EAB-9221-2E7ECD6DD94B}"/>
              </a:ext>
            </a:extLst>
          </p:cNvPr>
          <p:cNvGrpSpPr/>
          <p:nvPr/>
        </p:nvGrpSpPr>
        <p:grpSpPr>
          <a:xfrm>
            <a:off x="64871" y="655570"/>
            <a:ext cx="1418773" cy="961565"/>
            <a:chOff x="0" y="0"/>
            <a:chExt cx="448971" cy="304287"/>
          </a:xfrm>
        </p:grpSpPr>
        <p:sp>
          <p:nvSpPr>
            <p:cNvPr id="32" name="Freeform 16">
              <a:extLst>
                <a:ext uri="{FF2B5EF4-FFF2-40B4-BE49-F238E27FC236}">
                  <a16:creationId xmlns:a16="http://schemas.microsoft.com/office/drawing/2014/main" id="{5104EE1E-24DB-42C1-9E6C-28D2000BE50A}"/>
                </a:ext>
              </a:extLst>
            </p:cNvPr>
            <p:cNvSpPr/>
            <p:nvPr/>
          </p:nvSpPr>
          <p:spPr>
            <a:xfrm>
              <a:off x="0" y="0"/>
              <a:ext cx="448971" cy="304287"/>
            </a:xfrm>
            <a:custGeom>
              <a:avLst/>
              <a:gdLst/>
              <a:ahLst/>
              <a:cxnLst/>
              <a:rect l="l" t="t" r="r" b="b"/>
              <a:pathLst>
                <a:path w="448971" h="304287">
                  <a:moveTo>
                    <a:pt x="0" y="0"/>
                  </a:moveTo>
                  <a:lnTo>
                    <a:pt x="448971" y="0"/>
                  </a:lnTo>
                  <a:lnTo>
                    <a:pt x="448971" y="304287"/>
                  </a:lnTo>
                  <a:lnTo>
                    <a:pt x="0" y="30428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34" name="ZoneTexte 33">
            <a:extLst>
              <a:ext uri="{FF2B5EF4-FFF2-40B4-BE49-F238E27FC236}">
                <a16:creationId xmlns:a16="http://schemas.microsoft.com/office/drawing/2014/main" id="{E2CE1547-B8AF-4AAB-A51C-90DA823557AA}"/>
              </a:ext>
            </a:extLst>
          </p:cNvPr>
          <p:cNvSpPr txBox="1"/>
          <p:nvPr/>
        </p:nvSpPr>
        <p:spPr>
          <a:xfrm>
            <a:off x="339555" y="950951"/>
            <a:ext cx="1369966" cy="493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940"/>
              </a:lnSpc>
            </a:pPr>
            <a:r>
              <a:rPr lang="fr-FR" sz="3600" spc="42" dirty="0">
                <a:solidFill>
                  <a:srgbClr val="002060"/>
                </a:solidFill>
                <a:latin typeface="League Gothic"/>
              </a:rPr>
              <a:t>LOGO</a:t>
            </a:r>
          </a:p>
        </p:txBody>
      </p:sp>
      <p:grpSp>
        <p:nvGrpSpPr>
          <p:cNvPr id="36" name="Group 31">
            <a:extLst>
              <a:ext uri="{FF2B5EF4-FFF2-40B4-BE49-F238E27FC236}">
                <a16:creationId xmlns:a16="http://schemas.microsoft.com/office/drawing/2014/main" id="{7667454B-D09F-4C6D-B79D-36C343B7F6C9}"/>
              </a:ext>
            </a:extLst>
          </p:cNvPr>
          <p:cNvGrpSpPr/>
          <p:nvPr/>
        </p:nvGrpSpPr>
        <p:grpSpPr>
          <a:xfrm>
            <a:off x="0" y="1784884"/>
            <a:ext cx="1415786" cy="376585"/>
            <a:chOff x="0" y="0"/>
            <a:chExt cx="2148576" cy="571500"/>
          </a:xfrm>
        </p:grpSpPr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9883EEE1-DDDC-4BCE-B093-76D2678131EF}"/>
                </a:ext>
              </a:extLst>
            </p:cNvPr>
            <p:cNvSpPr/>
            <p:nvPr/>
          </p:nvSpPr>
          <p:spPr>
            <a:xfrm>
              <a:off x="0" y="255270"/>
              <a:ext cx="2148576" cy="69850"/>
            </a:xfrm>
            <a:custGeom>
              <a:avLst/>
              <a:gdLst/>
              <a:ahLst/>
              <a:cxnLst/>
              <a:rect l="l" t="t" r="r" b="b"/>
              <a:pathLst>
                <a:path w="2148576" h="69850">
                  <a:moveTo>
                    <a:pt x="1857746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148576" y="69850"/>
                  </a:lnTo>
                  <a:lnTo>
                    <a:pt x="2148576" y="0"/>
                  </a:lnTo>
                  <a:close/>
                </a:path>
              </a:pathLst>
            </a:custGeom>
            <a:solidFill>
              <a:srgbClr val="EFF0F2"/>
            </a:solidFill>
          </p:spPr>
        </p:sp>
      </p:grpSp>
      <p:sp>
        <p:nvSpPr>
          <p:cNvPr id="28" name="TextBox 4">
            <a:extLst>
              <a:ext uri="{FF2B5EF4-FFF2-40B4-BE49-F238E27FC236}">
                <a16:creationId xmlns:a16="http://schemas.microsoft.com/office/drawing/2014/main" id="{47EE2AC2-9566-4006-98ED-2D23BBB85629}"/>
              </a:ext>
            </a:extLst>
          </p:cNvPr>
          <p:cNvSpPr txBox="1"/>
          <p:nvPr/>
        </p:nvSpPr>
        <p:spPr>
          <a:xfrm>
            <a:off x="2120801" y="2304899"/>
            <a:ext cx="5148464" cy="15388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US" sz="1000" spc="42" dirty="0">
                <a:latin typeface="HGSGothicE" panose="020B0400000000000000" pitchFamily="34" charset="-128"/>
                <a:ea typeface="HGSGothicE" panose="020B0400000000000000" pitchFamily="34" charset="-128"/>
              </a:rPr>
              <a:t>SHOWCASE 2 – ADITIONNAL INFORMATIONS CAN BE SENT USING POWERPOINT</a:t>
            </a:r>
          </a:p>
        </p:txBody>
      </p:sp>
      <p:sp>
        <p:nvSpPr>
          <p:cNvPr id="38" name="TextBox 8">
            <a:extLst>
              <a:ext uri="{FF2B5EF4-FFF2-40B4-BE49-F238E27FC236}">
                <a16:creationId xmlns:a16="http://schemas.microsoft.com/office/drawing/2014/main" id="{C7F73350-BAA2-4706-98C4-8B7673E4BB98}"/>
              </a:ext>
            </a:extLst>
          </p:cNvPr>
          <p:cNvSpPr txBox="1"/>
          <p:nvPr/>
        </p:nvSpPr>
        <p:spPr>
          <a:xfrm>
            <a:off x="2663059" y="375975"/>
            <a:ext cx="4981267" cy="6016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74"/>
              </a:lnSpc>
            </a:pPr>
            <a:r>
              <a:rPr lang="en-US" sz="3553" spc="71" dirty="0">
                <a:solidFill>
                  <a:srgbClr val="002060"/>
                </a:solidFill>
                <a:latin typeface="League Gothic"/>
              </a:rPr>
              <a:t>CAJ SUPPLIERS’ MEETINGS 2022</a:t>
            </a:r>
          </a:p>
        </p:txBody>
      </p:sp>
      <p:sp>
        <p:nvSpPr>
          <p:cNvPr id="42" name="TextBox 9">
            <a:extLst>
              <a:ext uri="{FF2B5EF4-FFF2-40B4-BE49-F238E27FC236}">
                <a16:creationId xmlns:a16="http://schemas.microsoft.com/office/drawing/2014/main" id="{2E8C1D03-089F-4A2E-A69A-EE42E1FAB9BC}"/>
              </a:ext>
            </a:extLst>
          </p:cNvPr>
          <p:cNvSpPr txBox="1"/>
          <p:nvPr/>
        </p:nvSpPr>
        <p:spPr>
          <a:xfrm>
            <a:off x="2445231" y="1088533"/>
            <a:ext cx="4204477" cy="2896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Lato"/>
              </a:rPr>
              <a:t>6</a:t>
            </a:r>
            <a:r>
              <a:rPr lang="en-US" sz="1800" baseline="30000" dirty="0">
                <a:solidFill>
                  <a:srgbClr val="000000"/>
                </a:solidFill>
                <a:latin typeface="Lato"/>
              </a:rPr>
              <a:t>th</a:t>
            </a:r>
            <a:r>
              <a:rPr lang="en-US" sz="1800" dirty="0">
                <a:solidFill>
                  <a:srgbClr val="000000"/>
                </a:solidFill>
                <a:latin typeface="Lato"/>
              </a:rPr>
              <a:t>  - 10</a:t>
            </a:r>
            <a:r>
              <a:rPr lang="en-US" sz="1800" baseline="30000" dirty="0">
                <a:solidFill>
                  <a:srgbClr val="000000"/>
                </a:solidFill>
                <a:latin typeface="Lato"/>
              </a:rPr>
              <a:t>th</a:t>
            </a:r>
            <a:r>
              <a:rPr lang="en-US" sz="1800" dirty="0">
                <a:solidFill>
                  <a:srgbClr val="000000"/>
                </a:solidFill>
                <a:latin typeface="Lato"/>
              </a:rPr>
              <a:t>  June 2022 – France </a:t>
            </a:r>
          </a:p>
        </p:txBody>
      </p:sp>
    </p:spTree>
    <p:extLst>
      <p:ext uri="{BB962C8B-B14F-4D97-AF65-F5344CB8AC3E}">
        <p14:creationId xmlns:p14="http://schemas.microsoft.com/office/powerpoint/2010/main" val="1738730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Image 18">
            <a:extLst>
              <a:ext uri="{FF2B5EF4-FFF2-40B4-BE49-F238E27FC236}">
                <a16:creationId xmlns:a16="http://schemas.microsoft.com/office/drawing/2014/main" id="{3D1024F5-D7DC-473A-BF31-6444160D2BE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grayscl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47379" y="8627065"/>
            <a:ext cx="6109121" cy="2114148"/>
          </a:xfrm>
          <a:prstGeom prst="rect">
            <a:avLst/>
          </a:prstGeom>
        </p:spPr>
      </p:pic>
      <p:sp>
        <p:nvSpPr>
          <p:cNvPr id="29" name="Rectangle 28">
            <a:extLst>
              <a:ext uri="{FF2B5EF4-FFF2-40B4-BE49-F238E27FC236}">
                <a16:creationId xmlns:a16="http://schemas.microsoft.com/office/drawing/2014/main" id="{BA1F1C83-B8C6-4B58-97A1-00FF6BCEE6D2}"/>
              </a:ext>
            </a:extLst>
          </p:cNvPr>
          <p:cNvSpPr/>
          <p:nvPr/>
        </p:nvSpPr>
        <p:spPr>
          <a:xfrm>
            <a:off x="0" y="668"/>
            <a:ext cx="1608861" cy="1072203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TextBox 6"/>
          <p:cNvSpPr txBox="1"/>
          <p:nvPr/>
        </p:nvSpPr>
        <p:spPr>
          <a:xfrm>
            <a:off x="2203818" y="1999288"/>
            <a:ext cx="1644650" cy="3604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40"/>
              </a:lnSpc>
            </a:pPr>
            <a:r>
              <a:rPr lang="en-US" sz="2400" spc="42" dirty="0">
                <a:solidFill>
                  <a:srgbClr val="002060"/>
                </a:solidFill>
                <a:latin typeface="League Gothic"/>
              </a:rPr>
              <a:t>CONTACTS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077765D-FE3B-4F7C-8B11-BB243BAF5BDE}"/>
              </a:ext>
            </a:extLst>
          </p:cNvPr>
          <p:cNvSpPr txBox="1"/>
          <p:nvPr/>
        </p:nvSpPr>
        <p:spPr>
          <a:xfrm rot="16200000">
            <a:off x="-2866739" y="4064351"/>
            <a:ext cx="8237946" cy="5716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359"/>
              </a:lnSpc>
            </a:pPr>
            <a:r>
              <a:rPr lang="pt-BR" sz="7200" spc="48" dirty="0">
                <a:solidFill>
                  <a:srgbClr val="FFFFFF"/>
                </a:solidFill>
                <a:latin typeface="League Gothic"/>
              </a:rPr>
              <a:t>CONTACTS BUSINESS FRANCE</a:t>
            </a:r>
            <a:endParaRPr lang="en-US" sz="7200" spc="48" dirty="0">
              <a:solidFill>
                <a:srgbClr val="FFFFFF"/>
              </a:solidFill>
              <a:latin typeface="League Gothic"/>
            </a:endParaRPr>
          </a:p>
        </p:txBody>
      </p:sp>
      <p:grpSp>
        <p:nvGrpSpPr>
          <p:cNvPr id="21" name="Group 15">
            <a:extLst>
              <a:ext uri="{FF2B5EF4-FFF2-40B4-BE49-F238E27FC236}">
                <a16:creationId xmlns:a16="http://schemas.microsoft.com/office/drawing/2014/main" id="{E526E731-0ED7-4558-B563-BE571C3D7516}"/>
              </a:ext>
            </a:extLst>
          </p:cNvPr>
          <p:cNvGrpSpPr/>
          <p:nvPr/>
        </p:nvGrpSpPr>
        <p:grpSpPr>
          <a:xfrm>
            <a:off x="86902" y="9402393"/>
            <a:ext cx="1418773" cy="961565"/>
            <a:chOff x="0" y="0"/>
            <a:chExt cx="448971" cy="304287"/>
          </a:xfrm>
        </p:grpSpPr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8DF1A2AC-681C-4F07-994A-2E99782518FA}"/>
                </a:ext>
              </a:extLst>
            </p:cNvPr>
            <p:cNvSpPr/>
            <p:nvPr/>
          </p:nvSpPr>
          <p:spPr>
            <a:xfrm>
              <a:off x="0" y="0"/>
              <a:ext cx="448971" cy="304287"/>
            </a:xfrm>
            <a:custGeom>
              <a:avLst/>
              <a:gdLst/>
              <a:ahLst/>
              <a:cxnLst/>
              <a:rect l="l" t="t" r="r" b="b"/>
              <a:pathLst>
                <a:path w="448971" h="304287">
                  <a:moveTo>
                    <a:pt x="0" y="0"/>
                  </a:moveTo>
                  <a:lnTo>
                    <a:pt x="448971" y="0"/>
                  </a:lnTo>
                  <a:lnTo>
                    <a:pt x="448971" y="304287"/>
                  </a:lnTo>
                  <a:lnTo>
                    <a:pt x="0" y="304287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23" name="Picture 28">
            <a:extLst>
              <a:ext uri="{FF2B5EF4-FFF2-40B4-BE49-F238E27FC236}">
                <a16:creationId xmlns:a16="http://schemas.microsoft.com/office/drawing/2014/main" id="{7EC2D0E3-FD16-4920-8DA8-5AD57F5DCC6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0093" y="9496900"/>
            <a:ext cx="1277286" cy="798304"/>
          </a:xfrm>
          <a:prstGeom prst="rect">
            <a:avLst/>
          </a:prstGeom>
        </p:spPr>
      </p:pic>
      <p:grpSp>
        <p:nvGrpSpPr>
          <p:cNvPr id="24" name="Group 31">
            <a:extLst>
              <a:ext uri="{FF2B5EF4-FFF2-40B4-BE49-F238E27FC236}">
                <a16:creationId xmlns:a16="http://schemas.microsoft.com/office/drawing/2014/main" id="{C2E22629-DC19-4CD7-9CD1-42B6FA2DDEE8}"/>
              </a:ext>
            </a:extLst>
          </p:cNvPr>
          <p:cNvGrpSpPr/>
          <p:nvPr/>
        </p:nvGrpSpPr>
        <p:grpSpPr>
          <a:xfrm>
            <a:off x="334" y="8990561"/>
            <a:ext cx="1415786" cy="376585"/>
            <a:chOff x="0" y="0"/>
            <a:chExt cx="2148576" cy="571500"/>
          </a:xfrm>
        </p:grpSpPr>
        <p:sp>
          <p:nvSpPr>
            <p:cNvPr id="25" name="Freeform 32">
              <a:extLst>
                <a:ext uri="{FF2B5EF4-FFF2-40B4-BE49-F238E27FC236}">
                  <a16:creationId xmlns:a16="http://schemas.microsoft.com/office/drawing/2014/main" id="{04A07C0F-1739-47BC-9919-E99B31CD2CC3}"/>
                </a:ext>
              </a:extLst>
            </p:cNvPr>
            <p:cNvSpPr/>
            <p:nvPr/>
          </p:nvSpPr>
          <p:spPr>
            <a:xfrm>
              <a:off x="0" y="255270"/>
              <a:ext cx="2148576" cy="69850"/>
            </a:xfrm>
            <a:custGeom>
              <a:avLst/>
              <a:gdLst/>
              <a:ahLst/>
              <a:cxnLst/>
              <a:rect l="l" t="t" r="r" b="b"/>
              <a:pathLst>
                <a:path w="2148576" h="69850">
                  <a:moveTo>
                    <a:pt x="1857746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148576" y="69850"/>
                  </a:lnTo>
                  <a:lnTo>
                    <a:pt x="2148576" y="0"/>
                  </a:lnTo>
                  <a:close/>
                </a:path>
              </a:pathLst>
            </a:custGeom>
            <a:solidFill>
              <a:srgbClr val="EFF0F2"/>
            </a:solidFill>
          </p:spPr>
        </p:sp>
      </p:grpSp>
      <p:sp>
        <p:nvSpPr>
          <p:cNvPr id="32" name="TextBox 19">
            <a:extLst>
              <a:ext uri="{FF2B5EF4-FFF2-40B4-BE49-F238E27FC236}">
                <a16:creationId xmlns:a16="http://schemas.microsoft.com/office/drawing/2014/main" id="{F39D0EB1-588F-483A-A5A1-436F61556D42}"/>
              </a:ext>
            </a:extLst>
          </p:cNvPr>
          <p:cNvSpPr txBox="1"/>
          <p:nvPr/>
        </p:nvSpPr>
        <p:spPr>
          <a:xfrm>
            <a:off x="2202181" y="2719127"/>
            <a:ext cx="3862068" cy="12695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06"/>
              </a:lnSpc>
            </a:pPr>
            <a:r>
              <a:rPr lang="en-US" sz="2400" b="1" spc="88" dirty="0">
                <a:latin typeface="Lato"/>
              </a:rPr>
              <a:t>Business France - Brazil</a:t>
            </a:r>
          </a:p>
          <a:p>
            <a:pPr>
              <a:lnSpc>
                <a:spcPts val="1306"/>
              </a:lnSpc>
            </a:pPr>
            <a:endParaRPr lang="en-US" b="1" spc="88" dirty="0">
              <a:latin typeface="Lato"/>
            </a:endParaRPr>
          </a:p>
          <a:p>
            <a:pPr>
              <a:lnSpc>
                <a:spcPts val="1538"/>
              </a:lnSpc>
            </a:pPr>
            <a:r>
              <a:rPr lang="en-US" sz="1200" b="1" spc="103" dirty="0">
                <a:latin typeface="Lato"/>
              </a:rPr>
              <a:t>Juliette PETIT</a:t>
            </a:r>
          </a:p>
          <a:p>
            <a:pPr>
              <a:lnSpc>
                <a:spcPts val="1538"/>
              </a:lnSpc>
            </a:pPr>
            <a:r>
              <a:rPr lang="en-US" sz="1200" b="1" spc="103" dirty="0">
                <a:latin typeface="Lato"/>
              </a:rPr>
              <a:t>Senior Trade Adviser - </a:t>
            </a:r>
            <a:r>
              <a:rPr lang="fr-FR" sz="1200" b="1" spc="103" dirty="0" err="1">
                <a:latin typeface="Lato"/>
              </a:rPr>
              <a:t>Environment</a:t>
            </a:r>
            <a:endParaRPr lang="fr-FR" sz="1200" b="1" spc="103" dirty="0">
              <a:latin typeface="Lato"/>
            </a:endParaRPr>
          </a:p>
          <a:p>
            <a:pPr>
              <a:lnSpc>
                <a:spcPts val="1538"/>
              </a:lnSpc>
            </a:pPr>
            <a:endParaRPr lang="en-US" sz="1200" b="1" spc="103" dirty="0">
              <a:latin typeface="Lato"/>
            </a:endParaRPr>
          </a:p>
          <a:p>
            <a:pPr>
              <a:lnSpc>
                <a:spcPts val="1538"/>
              </a:lnSpc>
            </a:pPr>
            <a:r>
              <a:rPr lang="en-US" sz="1200" b="1" spc="103" dirty="0">
                <a:latin typeface="Lato"/>
              </a:rPr>
              <a:t> +55 21 96992 1551</a:t>
            </a:r>
          </a:p>
          <a:p>
            <a:pPr>
              <a:lnSpc>
                <a:spcPts val="1306"/>
              </a:lnSpc>
            </a:pPr>
            <a:r>
              <a:rPr lang="en-US" sz="1200" b="1" spc="88" dirty="0">
                <a:latin typeface="Lato"/>
              </a:rPr>
              <a:t>juliette.petit@businessfrance.fr </a:t>
            </a:r>
          </a:p>
        </p:txBody>
      </p:sp>
      <p:sp>
        <p:nvSpPr>
          <p:cNvPr id="33" name="TextBox 20">
            <a:extLst>
              <a:ext uri="{FF2B5EF4-FFF2-40B4-BE49-F238E27FC236}">
                <a16:creationId xmlns:a16="http://schemas.microsoft.com/office/drawing/2014/main" id="{D5D94BEA-491B-4992-BCCF-4B03CE3870F0}"/>
              </a:ext>
            </a:extLst>
          </p:cNvPr>
          <p:cNvSpPr txBox="1"/>
          <p:nvPr/>
        </p:nvSpPr>
        <p:spPr>
          <a:xfrm>
            <a:off x="2202180" y="4792479"/>
            <a:ext cx="3862069" cy="1905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306"/>
              </a:lnSpc>
            </a:pPr>
            <a:r>
              <a:rPr lang="en-US" sz="2400" b="1" spc="88" dirty="0">
                <a:latin typeface="Lato"/>
              </a:rPr>
              <a:t>Business France - France</a:t>
            </a:r>
          </a:p>
        </p:txBody>
      </p:sp>
      <p:grpSp>
        <p:nvGrpSpPr>
          <p:cNvPr id="34" name="Group 29">
            <a:extLst>
              <a:ext uri="{FF2B5EF4-FFF2-40B4-BE49-F238E27FC236}">
                <a16:creationId xmlns:a16="http://schemas.microsoft.com/office/drawing/2014/main" id="{D48CAC92-77E4-4969-89A0-A486A042FEE1}"/>
              </a:ext>
            </a:extLst>
          </p:cNvPr>
          <p:cNvGrpSpPr/>
          <p:nvPr/>
        </p:nvGrpSpPr>
        <p:grpSpPr>
          <a:xfrm>
            <a:off x="2202181" y="4304171"/>
            <a:ext cx="1415786" cy="376585"/>
            <a:chOff x="0" y="0"/>
            <a:chExt cx="2148576" cy="571500"/>
          </a:xfrm>
        </p:grpSpPr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811DB02F-0478-4F3F-AE56-C3490514AE36}"/>
                </a:ext>
              </a:extLst>
            </p:cNvPr>
            <p:cNvSpPr/>
            <p:nvPr/>
          </p:nvSpPr>
          <p:spPr>
            <a:xfrm>
              <a:off x="0" y="255270"/>
              <a:ext cx="2148576" cy="69850"/>
            </a:xfrm>
            <a:custGeom>
              <a:avLst/>
              <a:gdLst/>
              <a:ahLst/>
              <a:cxnLst/>
              <a:rect l="l" t="t" r="r" b="b"/>
              <a:pathLst>
                <a:path w="2148576" h="69850">
                  <a:moveTo>
                    <a:pt x="1857746" y="0"/>
                  </a:moveTo>
                  <a:lnTo>
                    <a:pt x="0" y="0"/>
                  </a:lnTo>
                  <a:lnTo>
                    <a:pt x="0" y="69850"/>
                  </a:lnTo>
                  <a:lnTo>
                    <a:pt x="2148576" y="69850"/>
                  </a:lnTo>
                  <a:lnTo>
                    <a:pt x="2148576" y="0"/>
                  </a:lnTo>
                  <a:close/>
                </a:path>
              </a:pathLst>
            </a:custGeom>
            <a:solidFill>
              <a:srgbClr val="EFF0F2"/>
            </a:solidFill>
          </p:spPr>
        </p:sp>
      </p:grpSp>
      <p:sp>
        <p:nvSpPr>
          <p:cNvPr id="36" name="TextBox 18">
            <a:extLst>
              <a:ext uri="{FF2B5EF4-FFF2-40B4-BE49-F238E27FC236}">
                <a16:creationId xmlns:a16="http://schemas.microsoft.com/office/drawing/2014/main" id="{1D93FE53-48F5-4A25-BC85-C0C327E31EE5}"/>
              </a:ext>
            </a:extLst>
          </p:cNvPr>
          <p:cNvSpPr txBox="1"/>
          <p:nvPr/>
        </p:nvSpPr>
        <p:spPr>
          <a:xfrm>
            <a:off x="2178050" y="5140937"/>
            <a:ext cx="4204476" cy="7541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538"/>
              </a:lnSpc>
            </a:pPr>
            <a:r>
              <a:rPr lang="fr-FR" sz="1200" b="1" spc="103" dirty="0">
                <a:latin typeface="Lato"/>
              </a:rPr>
              <a:t>Elsa LACOMBE</a:t>
            </a:r>
          </a:p>
          <a:p>
            <a:pPr>
              <a:lnSpc>
                <a:spcPts val="1538"/>
              </a:lnSpc>
            </a:pPr>
            <a:r>
              <a:rPr lang="fr-FR" sz="1200" b="1" spc="103" dirty="0" err="1">
                <a:latin typeface="Lato"/>
              </a:rPr>
              <a:t>Environment</a:t>
            </a:r>
            <a:r>
              <a:rPr lang="fr-FR" sz="1200" b="1" spc="103" dirty="0">
                <a:latin typeface="Lato"/>
              </a:rPr>
              <a:t> Project Manager </a:t>
            </a:r>
          </a:p>
          <a:p>
            <a:pPr>
              <a:lnSpc>
                <a:spcPts val="1538"/>
              </a:lnSpc>
            </a:pPr>
            <a:endParaRPr lang="fr-FR" sz="1200" b="1" spc="103" dirty="0">
              <a:latin typeface="Lato"/>
            </a:endParaRPr>
          </a:p>
          <a:p>
            <a:pPr>
              <a:lnSpc>
                <a:spcPts val="1538"/>
              </a:lnSpc>
            </a:pPr>
            <a:r>
              <a:rPr lang="fr-FR" sz="1200" b="1" spc="103" dirty="0">
                <a:latin typeface="Lato"/>
              </a:rPr>
              <a:t>Elsa.lacombe@businessfrance.fr </a:t>
            </a:r>
            <a:endParaRPr lang="fr-FR" sz="1400" b="1" spc="103" dirty="0">
              <a:latin typeface="Lato"/>
            </a:endParaRPr>
          </a:p>
        </p:txBody>
      </p:sp>
      <p:sp>
        <p:nvSpPr>
          <p:cNvPr id="20" name="TextBox 8">
            <a:extLst>
              <a:ext uri="{FF2B5EF4-FFF2-40B4-BE49-F238E27FC236}">
                <a16:creationId xmlns:a16="http://schemas.microsoft.com/office/drawing/2014/main" id="{8767E081-5F9B-4DD4-95F6-64EF99E8640E}"/>
              </a:ext>
            </a:extLst>
          </p:cNvPr>
          <p:cNvSpPr txBox="1"/>
          <p:nvPr/>
        </p:nvSpPr>
        <p:spPr>
          <a:xfrm>
            <a:off x="2663059" y="375975"/>
            <a:ext cx="4981267" cy="6016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74"/>
              </a:lnSpc>
            </a:pPr>
            <a:r>
              <a:rPr lang="en-US" sz="3553" spc="71" dirty="0">
                <a:solidFill>
                  <a:srgbClr val="002060"/>
                </a:solidFill>
                <a:latin typeface="League Gothic"/>
              </a:rPr>
              <a:t>CAJ SUPPLIERS’ MEETINGS 2022</a:t>
            </a:r>
          </a:p>
        </p:txBody>
      </p:sp>
      <p:sp>
        <p:nvSpPr>
          <p:cNvPr id="28" name="TextBox 9">
            <a:extLst>
              <a:ext uri="{FF2B5EF4-FFF2-40B4-BE49-F238E27FC236}">
                <a16:creationId xmlns:a16="http://schemas.microsoft.com/office/drawing/2014/main" id="{25B61D9F-3E8E-49C3-A954-9ABCEE73B176}"/>
              </a:ext>
            </a:extLst>
          </p:cNvPr>
          <p:cNvSpPr txBox="1"/>
          <p:nvPr/>
        </p:nvSpPr>
        <p:spPr>
          <a:xfrm>
            <a:off x="2445231" y="1088533"/>
            <a:ext cx="4204477" cy="28963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520"/>
              </a:lnSpc>
              <a:spcBef>
                <a:spcPct val="0"/>
              </a:spcBef>
            </a:pPr>
            <a:r>
              <a:rPr lang="en-US" sz="1800" dirty="0">
                <a:solidFill>
                  <a:srgbClr val="000000"/>
                </a:solidFill>
                <a:latin typeface="Lato"/>
              </a:rPr>
              <a:t>6</a:t>
            </a:r>
            <a:r>
              <a:rPr lang="en-US" sz="1800" baseline="30000" dirty="0">
                <a:solidFill>
                  <a:srgbClr val="000000"/>
                </a:solidFill>
                <a:latin typeface="Lato"/>
              </a:rPr>
              <a:t>th</a:t>
            </a:r>
            <a:r>
              <a:rPr lang="en-US" sz="1800" dirty="0">
                <a:solidFill>
                  <a:srgbClr val="000000"/>
                </a:solidFill>
                <a:latin typeface="Lato"/>
              </a:rPr>
              <a:t>  - 10</a:t>
            </a:r>
            <a:r>
              <a:rPr lang="en-US" sz="1800" baseline="30000" dirty="0">
                <a:solidFill>
                  <a:srgbClr val="000000"/>
                </a:solidFill>
                <a:latin typeface="Lato"/>
              </a:rPr>
              <a:t>th</a:t>
            </a:r>
            <a:r>
              <a:rPr lang="en-US" sz="1800" dirty="0">
                <a:solidFill>
                  <a:srgbClr val="000000"/>
                </a:solidFill>
                <a:latin typeface="Lato"/>
              </a:rPr>
              <a:t>  June 2022 – France </a:t>
            </a:r>
          </a:p>
        </p:txBody>
      </p:sp>
    </p:spTree>
    <p:extLst>
      <p:ext uri="{BB962C8B-B14F-4D97-AF65-F5344CB8AC3E}">
        <p14:creationId xmlns:p14="http://schemas.microsoft.com/office/powerpoint/2010/main" val="544719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7001B9B25E05D4196AD34D63C490116" ma:contentTypeVersion="13" ma:contentTypeDescription="Crée un document." ma:contentTypeScope="" ma:versionID="ba0ccf6db8a3b93f6a0948f39df21ddb">
  <xsd:schema xmlns:xsd="http://www.w3.org/2001/XMLSchema" xmlns:xs="http://www.w3.org/2001/XMLSchema" xmlns:p="http://schemas.microsoft.com/office/2006/metadata/properties" xmlns:ns2="731113a6-9c85-4063-8556-9312cb463d6a" xmlns:ns3="26ed3dcb-14f6-427d-ac69-8290a4c584c2" targetNamespace="http://schemas.microsoft.com/office/2006/metadata/properties" ma:root="true" ma:fieldsID="68a7586ccf922b05207b1c2e289bf222" ns2:_="" ns3:_="">
    <xsd:import namespace="731113a6-9c85-4063-8556-9312cb463d6a"/>
    <xsd:import namespace="26ed3dcb-14f6-427d-ac69-8290a4c584c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31113a6-9c85-4063-8556-9312cb463d6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ed3dcb-14f6-427d-ac69-8290a4c584c2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816547A-B635-4E45-AE09-FCE0E83AD52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31113a6-9c85-4063-8556-9312cb463d6a"/>
    <ds:schemaRef ds:uri="26ed3dcb-14f6-427d-ac69-8290a4c584c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65C3BA9-7037-4916-8307-CC352BC32E7C}">
  <ds:schemaRefs>
    <ds:schemaRef ds:uri="http://schemas.microsoft.com/office/2006/documentManagement/types"/>
    <ds:schemaRef ds:uri="http://www.w3.org/XML/1998/namespace"/>
    <ds:schemaRef ds:uri="http://schemas.openxmlformats.org/package/2006/metadata/core-properties"/>
    <ds:schemaRef ds:uri="http://purl.org/dc/elements/1.1/"/>
    <ds:schemaRef ds:uri="http://purl.org/dc/terms/"/>
    <ds:schemaRef ds:uri="http://purl.org/dc/dcmitype/"/>
    <ds:schemaRef ds:uri="http://schemas.microsoft.com/office/infopath/2007/PartnerControls"/>
    <ds:schemaRef ds:uri="26ed3dcb-14f6-427d-ac69-8290a4c584c2"/>
    <ds:schemaRef ds:uri="731113a6-9c85-4063-8556-9312cb463d6a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4C716CF5-7700-423F-BF1A-3DA62EB0409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1900</TotalTime>
  <Words>562</Words>
  <Application>Microsoft Office PowerPoint</Application>
  <PresentationFormat>Personnalisé</PresentationFormat>
  <Paragraphs>281</Paragraphs>
  <Slides>9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7" baseType="lpstr">
      <vt:lpstr>Times New Roman</vt:lpstr>
      <vt:lpstr>Calibri</vt:lpstr>
      <vt:lpstr>Arial</vt:lpstr>
      <vt:lpstr>League Gothic</vt:lpstr>
      <vt:lpstr>Wingdings</vt:lpstr>
      <vt:lpstr>Lato</vt:lpstr>
      <vt:lpstr>HGSGothicE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EMBRAER SUPPLIERS MEETINGS AT SIAE 2019</dc:title>
  <dc:creator>ORLANDO,Arthur</dc:creator>
  <cp:lastModifiedBy>LACOMBE,Elsa</cp:lastModifiedBy>
  <cp:revision>59</cp:revision>
  <cp:lastPrinted>2020-01-20T20:14:14Z</cp:lastPrinted>
  <dcterms:created xsi:type="dcterms:W3CDTF">2006-08-16T00:00:00Z</dcterms:created>
  <dcterms:modified xsi:type="dcterms:W3CDTF">2022-04-27T09:38:23Z</dcterms:modified>
  <dc:identifier>DADbiXZn99k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0x010100E7001B9B25E05D4196AD34D63C490116</vt:lpwstr>
  </property>
</Properties>
</file>